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3" d="100"/>
          <a:sy n="83" d="100"/>
        </p:scale>
        <p:origin x="90"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E7FF89-3210-4B4B-ACC6-EF6BAFA1C602}" type="datetimeFigureOut">
              <a:rPr lang="en-GB" smtClean="0"/>
              <a:t>23/01/2023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CA0CD2-26C8-412C-BAD3-D7A1AB23B5ED}" type="slidenum">
              <a:rPr lang="en-GB" smtClean="0"/>
              <a:t>‹#›</a:t>
            </a:fld>
            <a:endParaRPr lang="en-GB" dirty="0"/>
          </a:p>
        </p:txBody>
      </p:sp>
    </p:spTree>
    <p:extLst>
      <p:ext uri="{BB962C8B-B14F-4D97-AF65-F5344CB8AC3E}">
        <p14:creationId xmlns:p14="http://schemas.microsoft.com/office/powerpoint/2010/main" val="2870329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9E82C-2444-46E9-8D0E-9E2A46F988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5A5EA2-A8CF-4F9F-AF14-D985D2455F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FA7DD2-13F1-4695-A6FB-8926F11B2486}"/>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5" name="Footer Placeholder 4">
            <a:extLst>
              <a:ext uri="{FF2B5EF4-FFF2-40B4-BE49-F238E27FC236}">
                <a16:creationId xmlns:a16="http://schemas.microsoft.com/office/drawing/2014/main" id="{0F576238-8B0A-441F-B011-B7AF570AD7C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89377B0-A739-40C8-A659-B193E5A587B5}"/>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1698809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0B33C-82CB-49AA-B7CD-DFBD707B7F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AFA9F8-D7B1-4AEE-B6E7-0D828A3931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E4B1BA-3854-48CD-8CBD-B867C3A07D02}"/>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5" name="Footer Placeholder 4">
            <a:extLst>
              <a:ext uri="{FF2B5EF4-FFF2-40B4-BE49-F238E27FC236}">
                <a16:creationId xmlns:a16="http://schemas.microsoft.com/office/drawing/2014/main" id="{404B8E9F-5FD7-4C15-86CC-D5143A312C0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1A5B197-CE2B-4E26-9A17-B8C6AEF2CF6A}"/>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1305849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F780C-8FF1-43A5-A704-8417903C51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325E1F1-1D39-4F75-9C22-922B0EE74E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5289840-C630-4A73-8BC8-066DE65BE4CD}"/>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5" name="Footer Placeholder 4">
            <a:extLst>
              <a:ext uri="{FF2B5EF4-FFF2-40B4-BE49-F238E27FC236}">
                <a16:creationId xmlns:a16="http://schemas.microsoft.com/office/drawing/2014/main" id="{1447C852-E29D-4C1B-84EF-DF1841C0D36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96A8600-BF47-486A-A1D5-DC85091F7BA7}"/>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72580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AB861-F65E-4EE1-B44A-5353839879B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5E6562-D793-43D4-9804-71AFB4C316E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720FECE-52F3-4BFA-9D91-ABBF30373F9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F485F02-E3A4-4569-BB2A-054283A7EE90}"/>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6" name="Footer Placeholder 5">
            <a:extLst>
              <a:ext uri="{FF2B5EF4-FFF2-40B4-BE49-F238E27FC236}">
                <a16:creationId xmlns:a16="http://schemas.microsoft.com/office/drawing/2014/main" id="{1C072D21-97FC-4BCC-8883-D0673DEF8C5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B3359A5-980C-42E7-ACA5-FD0BBBDD39F3}"/>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472504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8C38D-5941-46E0-BA57-D96CB4A5DA5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67F989-E721-4CEC-BD96-7168455F83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F2D1092-2085-4909-8400-BFF3B6E3AA2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9A1FBFC-171D-44DA-A491-D8FEED347C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78F8C61-2F5D-4080-810B-6B30F61ABB6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A79E385-F215-4252-8258-C819A5590C08}"/>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8" name="Footer Placeholder 7">
            <a:extLst>
              <a:ext uri="{FF2B5EF4-FFF2-40B4-BE49-F238E27FC236}">
                <a16:creationId xmlns:a16="http://schemas.microsoft.com/office/drawing/2014/main" id="{E8E76926-7598-4974-B9E1-4F515AAFB1F1}"/>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F3A5010C-3D9C-4D45-A52A-D8B15AAC573C}"/>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2567497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E1A19-2C17-4443-A602-A7EEB2B245B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D72A13B-5590-4EA3-B5C7-BB764B820258}"/>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4" name="Footer Placeholder 3">
            <a:extLst>
              <a:ext uri="{FF2B5EF4-FFF2-40B4-BE49-F238E27FC236}">
                <a16:creationId xmlns:a16="http://schemas.microsoft.com/office/drawing/2014/main" id="{AF2B51B3-318D-47D0-BC18-BEFCF2C8D6F8}"/>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02CC2DF-24F8-4690-8671-2DB0F6DB1AC4}"/>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3386743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D98A8A-2A00-4A40-8905-B455A9FEEE48}"/>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3" name="Footer Placeholder 2">
            <a:extLst>
              <a:ext uri="{FF2B5EF4-FFF2-40B4-BE49-F238E27FC236}">
                <a16:creationId xmlns:a16="http://schemas.microsoft.com/office/drawing/2014/main" id="{969A54C6-447E-4AD5-B81D-DFE44F10EA08}"/>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5ABF7B30-B27E-4460-8364-6F315D5EF4F3}"/>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816399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B2B1B-1B2C-4084-AFB6-36A168F8D9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0659AED-74BF-4ACA-B455-4D2623C475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565988-E920-48A2-9D00-BEB64AB54B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902AA4A-49A7-45A8-B414-39B7CC39058F}"/>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6" name="Footer Placeholder 5">
            <a:extLst>
              <a:ext uri="{FF2B5EF4-FFF2-40B4-BE49-F238E27FC236}">
                <a16:creationId xmlns:a16="http://schemas.microsoft.com/office/drawing/2014/main" id="{9F68C447-C4E1-4D9C-90B4-D4CB6566EEF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F2FFC68-29BB-4089-913F-31F22EA93F6C}"/>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225722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47372-5D63-423C-8E49-F904BB64EC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6B04893-E010-4FE6-8F64-729F3CD149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9EB96C02-CE0A-43BE-A20B-27C17F69C8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E68C1B0-13E4-489C-9F0C-7615D3BEA2AB}"/>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6" name="Footer Placeholder 5">
            <a:extLst>
              <a:ext uri="{FF2B5EF4-FFF2-40B4-BE49-F238E27FC236}">
                <a16:creationId xmlns:a16="http://schemas.microsoft.com/office/drawing/2014/main" id="{9D3E8D4E-9131-4FAC-973C-2C30940916A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55140D6-5512-40B5-BDBC-175F697B6D3C}"/>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2743137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0EC7B-B51E-4003-9C99-FF8A4983C91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CE38FA-8CC4-4C19-99B3-B1C31575E03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62D3F9-EF09-4AA9-BCB5-E6906C33DA95}"/>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5" name="Footer Placeholder 4">
            <a:extLst>
              <a:ext uri="{FF2B5EF4-FFF2-40B4-BE49-F238E27FC236}">
                <a16:creationId xmlns:a16="http://schemas.microsoft.com/office/drawing/2014/main" id="{BC0E7084-D75A-46A8-BC7F-EEF9535D7F4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48CB961-B0B3-4AF3-A640-F4631ACA372A}"/>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2206947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DA3059A-D44F-4F09-9F24-F804AA8C952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6B0902-E831-45C8-8875-7EA692122C3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7AB737-F79B-4C42-9E1D-A8C55F43C183}"/>
              </a:ext>
            </a:extLst>
          </p:cNvPr>
          <p:cNvSpPr>
            <a:spLocks noGrp="1"/>
          </p:cNvSpPr>
          <p:nvPr>
            <p:ph type="dt" sz="half" idx="10"/>
          </p:nvPr>
        </p:nvSpPr>
        <p:spPr/>
        <p:txBody>
          <a:bodyPr/>
          <a:lstStyle/>
          <a:p>
            <a:fld id="{33595D04-C9F5-49E8-9970-68EE112B5FFC}" type="datetimeFigureOut">
              <a:rPr lang="en-GB" smtClean="0"/>
              <a:t>23/01/2023</a:t>
            </a:fld>
            <a:endParaRPr lang="en-GB" dirty="0"/>
          </a:p>
        </p:txBody>
      </p:sp>
      <p:sp>
        <p:nvSpPr>
          <p:cNvPr id="5" name="Footer Placeholder 4">
            <a:extLst>
              <a:ext uri="{FF2B5EF4-FFF2-40B4-BE49-F238E27FC236}">
                <a16:creationId xmlns:a16="http://schemas.microsoft.com/office/drawing/2014/main" id="{0F0FAB9E-F923-4C91-85EA-41F975E1457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6A642E-BF8C-4890-8197-9A18DFDD4770}"/>
              </a:ext>
            </a:extLst>
          </p:cNvPr>
          <p:cNvSpPr>
            <a:spLocks noGrp="1"/>
          </p:cNvSpPr>
          <p:nvPr>
            <p:ph type="sldNum" sz="quarter" idx="12"/>
          </p:nvPr>
        </p:nvSpPr>
        <p:spPr/>
        <p:txBody>
          <a:bodyPr/>
          <a:lstStyle/>
          <a:p>
            <a:fld id="{A30DD0F1-419C-4F6D-B62C-6BB17D2A17D3}" type="slidenum">
              <a:rPr lang="en-GB" smtClean="0"/>
              <a:t>‹#›</a:t>
            </a:fld>
            <a:endParaRPr lang="en-GB" dirty="0"/>
          </a:p>
        </p:txBody>
      </p:sp>
    </p:spTree>
    <p:extLst>
      <p:ext uri="{BB962C8B-B14F-4D97-AF65-F5344CB8AC3E}">
        <p14:creationId xmlns:p14="http://schemas.microsoft.com/office/powerpoint/2010/main" val="2249833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D3DEA8-A151-47C9-803B-2F7A77B6B2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9F0F8A-BAFB-4A78-BAF0-3D0B66B02A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AF529A-E856-4A64-824F-E5353B283C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5D04-C9F5-49E8-9970-68EE112B5FFC}" type="datetimeFigureOut">
              <a:rPr lang="en-GB" smtClean="0"/>
              <a:t>23/01/2023</a:t>
            </a:fld>
            <a:endParaRPr lang="en-GB" dirty="0"/>
          </a:p>
        </p:txBody>
      </p:sp>
      <p:sp>
        <p:nvSpPr>
          <p:cNvPr id="5" name="Footer Placeholder 4">
            <a:extLst>
              <a:ext uri="{FF2B5EF4-FFF2-40B4-BE49-F238E27FC236}">
                <a16:creationId xmlns:a16="http://schemas.microsoft.com/office/drawing/2014/main" id="{00FB13F5-1503-4BAB-B724-5FAD14FF4C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D01DB21D-016E-480A-9BBF-F44CF34F93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0DD0F1-419C-4F6D-B62C-6BB17D2A17D3}" type="slidenum">
              <a:rPr lang="en-GB" smtClean="0"/>
              <a:t>‹#›</a:t>
            </a:fld>
            <a:endParaRPr lang="en-GB" dirty="0"/>
          </a:p>
        </p:txBody>
      </p:sp>
    </p:spTree>
    <p:extLst>
      <p:ext uri="{BB962C8B-B14F-4D97-AF65-F5344CB8AC3E}">
        <p14:creationId xmlns:p14="http://schemas.microsoft.com/office/powerpoint/2010/main" val="124763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descr="St Peters Logo with background big">
            <a:extLst>
              <a:ext uri="{FF2B5EF4-FFF2-40B4-BE49-F238E27FC236}">
                <a16:creationId xmlns:a16="http://schemas.microsoft.com/office/drawing/2014/main" id="{BF979B21-3FCD-4279-9DD1-673FAAA36734}"/>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38115" y="125087"/>
            <a:ext cx="937046" cy="919941"/>
          </a:xfrm>
          <a:prstGeom prst="rect">
            <a:avLst/>
          </a:prstGeom>
          <a:noFill/>
          <a:ln>
            <a:noFill/>
          </a:ln>
        </p:spPr>
      </p:pic>
      <p:sp>
        <p:nvSpPr>
          <p:cNvPr id="21" name="TextBox 20">
            <a:extLst>
              <a:ext uri="{FF2B5EF4-FFF2-40B4-BE49-F238E27FC236}">
                <a16:creationId xmlns:a16="http://schemas.microsoft.com/office/drawing/2014/main" id="{FA38794B-ACFA-4324-B897-4719A6F4814D}"/>
              </a:ext>
            </a:extLst>
          </p:cNvPr>
          <p:cNvSpPr txBox="1"/>
          <p:nvPr/>
        </p:nvSpPr>
        <p:spPr>
          <a:xfrm>
            <a:off x="140395" y="252967"/>
            <a:ext cx="2751157" cy="3108543"/>
          </a:xfrm>
          <a:prstGeom prst="rect">
            <a:avLst/>
          </a:prstGeom>
          <a:noFill/>
        </p:spPr>
        <p:txBody>
          <a:bodyPr wrap="square" rtlCol="0">
            <a:spAutoFit/>
          </a:bodyPr>
          <a:lstStyle/>
          <a:p>
            <a:r>
              <a:rPr lang="en-GB" sz="1400" b="1" u="sng" dirty="0"/>
              <a:t>Our School</a:t>
            </a:r>
          </a:p>
          <a:p>
            <a:r>
              <a:rPr lang="en-GB" sz="1400" dirty="0"/>
              <a:t>22% Any other ethnic group</a:t>
            </a:r>
          </a:p>
          <a:p>
            <a:r>
              <a:rPr lang="en-GB" sz="1400" dirty="0"/>
              <a:t>18%-White - British </a:t>
            </a:r>
          </a:p>
          <a:p>
            <a:r>
              <a:rPr lang="en-GB" sz="1400" dirty="0"/>
              <a:t>16%: White - Any other White background</a:t>
            </a:r>
          </a:p>
          <a:p>
            <a:r>
              <a:rPr lang="en-GB" sz="1400" dirty="0"/>
              <a:t>10%: Asian or Asian British – Bangladeshi</a:t>
            </a:r>
          </a:p>
          <a:p>
            <a:r>
              <a:rPr lang="en-GB" sz="1400" dirty="0"/>
              <a:t>8% Asian or Asian British -any other Asian background</a:t>
            </a:r>
          </a:p>
          <a:p>
            <a:r>
              <a:rPr lang="en-GB" sz="1400" dirty="0"/>
              <a:t>7%: Mixed - Any other Mixed background</a:t>
            </a:r>
          </a:p>
          <a:p>
            <a:r>
              <a:rPr lang="en-GB" sz="1400" dirty="0"/>
              <a:t>5%: Black or Black British – Caribbean</a:t>
            </a:r>
          </a:p>
          <a:p>
            <a:r>
              <a:rPr lang="en-GB" sz="1400" dirty="0"/>
              <a:t>35 languages spoken </a:t>
            </a:r>
          </a:p>
        </p:txBody>
      </p:sp>
      <p:sp>
        <p:nvSpPr>
          <p:cNvPr id="34" name="TextBox 33">
            <a:extLst>
              <a:ext uri="{FF2B5EF4-FFF2-40B4-BE49-F238E27FC236}">
                <a16:creationId xmlns:a16="http://schemas.microsoft.com/office/drawing/2014/main" id="{38BD952E-90D9-464D-8489-8253A503C565}"/>
              </a:ext>
            </a:extLst>
          </p:cNvPr>
          <p:cNvSpPr txBox="1"/>
          <p:nvPr/>
        </p:nvSpPr>
        <p:spPr>
          <a:xfrm>
            <a:off x="2939145" y="189806"/>
            <a:ext cx="5449076" cy="553998"/>
          </a:xfrm>
          <a:prstGeom prst="rect">
            <a:avLst/>
          </a:prstGeom>
          <a:noFill/>
        </p:spPr>
        <p:txBody>
          <a:bodyPr wrap="square" rtlCol="0">
            <a:spAutoFit/>
          </a:bodyPr>
          <a:lstStyle/>
          <a:p>
            <a:r>
              <a:rPr lang="en-GB" sz="3000" b="1" u="sng" dirty="0"/>
              <a:t>Race and Diversity at St Peter’s</a:t>
            </a:r>
            <a:r>
              <a:rPr lang="en-GB" sz="3000" u="sng" dirty="0"/>
              <a:t> </a:t>
            </a:r>
          </a:p>
        </p:txBody>
      </p:sp>
      <p:sp>
        <p:nvSpPr>
          <p:cNvPr id="2" name="Rectangle 1">
            <a:extLst>
              <a:ext uri="{FF2B5EF4-FFF2-40B4-BE49-F238E27FC236}">
                <a16:creationId xmlns:a16="http://schemas.microsoft.com/office/drawing/2014/main" id="{FC8827ED-D17F-4B3B-9F14-2F4686078E7F}"/>
              </a:ext>
            </a:extLst>
          </p:cNvPr>
          <p:cNvSpPr/>
          <p:nvPr/>
        </p:nvSpPr>
        <p:spPr>
          <a:xfrm>
            <a:off x="2773436" y="959570"/>
            <a:ext cx="6096000" cy="3539430"/>
          </a:xfrm>
          <a:prstGeom prst="rect">
            <a:avLst/>
          </a:prstGeom>
        </p:spPr>
        <p:txBody>
          <a:bodyPr>
            <a:spAutoFit/>
          </a:bodyPr>
          <a:lstStyle/>
          <a:p>
            <a:r>
              <a:rPr lang="en-GB" sz="1400" b="1" u="sng" dirty="0"/>
              <a:t>RISL (Race, Identity and School Leadership</a:t>
            </a:r>
          </a:p>
          <a:p>
            <a:r>
              <a:rPr lang="en-GB" sz="1400" b="1" u="sng" dirty="0"/>
              <a:t>- Sam Adcock and Alice Ducros</a:t>
            </a:r>
          </a:p>
          <a:p>
            <a:r>
              <a:rPr lang="en-GB" sz="1400" b="1" u="sng" dirty="0"/>
              <a:t>Why? </a:t>
            </a:r>
            <a:r>
              <a:rPr lang="en-GB" sz="1400" dirty="0"/>
              <a:t>Racial equality and social justice is something we at St Peter’s strive for. We believe children are our future leaders who can bring about change in the world.  As educators we have a key role to play in ensuring our community feel included and listened to. </a:t>
            </a:r>
          </a:p>
          <a:p>
            <a:r>
              <a:rPr lang="en-GB" sz="1400" b="1" u="sng" dirty="0"/>
              <a:t>Aims:</a:t>
            </a:r>
          </a:p>
          <a:p>
            <a:r>
              <a:rPr lang="en-GB" sz="1400" dirty="0"/>
              <a:t>– Identify key principles of racial equality and social justice and what best practice looks like in individual school contexts</a:t>
            </a:r>
          </a:p>
          <a:p>
            <a:r>
              <a:rPr lang="en-GB" sz="1400" dirty="0"/>
              <a:t> – To enable children and staff to become racially literate and agents of change</a:t>
            </a:r>
          </a:p>
          <a:p>
            <a:r>
              <a:rPr lang="en-GB" sz="1400" dirty="0"/>
              <a:t>–Create personal and organisational narratives that support the achievement of pupils of different races and backgrounds</a:t>
            </a:r>
          </a:p>
          <a:p>
            <a:r>
              <a:rPr lang="en-GB" sz="1400" dirty="0"/>
              <a:t> – Develop the necessary psychological and emotional tools for engaging in courageous conversations about race</a:t>
            </a:r>
          </a:p>
          <a:p>
            <a:r>
              <a:rPr lang="en-GB" sz="1400" dirty="0"/>
              <a:t> – Increase our own sense of personal agency and ability to act as an agent of change </a:t>
            </a:r>
          </a:p>
        </p:txBody>
      </p:sp>
      <p:sp>
        <p:nvSpPr>
          <p:cNvPr id="3" name="Rectangle 2">
            <a:extLst>
              <a:ext uri="{FF2B5EF4-FFF2-40B4-BE49-F238E27FC236}">
                <a16:creationId xmlns:a16="http://schemas.microsoft.com/office/drawing/2014/main" id="{A248FD12-0361-482D-B3BE-BEC61315F21E}"/>
              </a:ext>
            </a:extLst>
          </p:cNvPr>
          <p:cNvSpPr/>
          <p:nvPr/>
        </p:nvSpPr>
        <p:spPr>
          <a:xfrm>
            <a:off x="-117098" y="4911089"/>
            <a:ext cx="3527838" cy="877163"/>
          </a:xfrm>
          <a:prstGeom prst="rect">
            <a:avLst/>
          </a:prstGeom>
        </p:spPr>
        <p:txBody>
          <a:bodyPr wrap="square">
            <a:spAutoFit/>
          </a:bodyPr>
          <a:lstStyle/>
          <a:p>
            <a:r>
              <a:rPr lang="en-GB" b="1" u="sng" dirty="0"/>
              <a:t>Work we have already carried out</a:t>
            </a:r>
          </a:p>
          <a:p>
            <a:pPr marL="171450" indent="-171450">
              <a:buFont typeface="Arial" panose="020B0604020202020204" pitchFamily="34" charset="0"/>
              <a:buChar char="•"/>
            </a:pPr>
            <a:r>
              <a:rPr lang="en-GB" sz="1100" dirty="0"/>
              <a:t>Whole School homework project- all about me- Getting children to reflect on their own racial identity and to feel proud</a:t>
            </a:r>
          </a:p>
        </p:txBody>
      </p:sp>
      <p:pic>
        <p:nvPicPr>
          <p:cNvPr id="1026" name="Picture 2" descr="Image preview">
            <a:extLst>
              <a:ext uri="{FF2B5EF4-FFF2-40B4-BE49-F238E27FC236}">
                <a16:creationId xmlns:a16="http://schemas.microsoft.com/office/drawing/2014/main" id="{83A40C9F-A3DF-4AFD-8E33-68A609D39D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2433" y="4437846"/>
            <a:ext cx="1715385" cy="22871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7F8B2BC1-038D-424A-AF89-9213C2C8FE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3280" y="3311669"/>
            <a:ext cx="1243851" cy="165846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preview">
            <a:extLst>
              <a:ext uri="{FF2B5EF4-FFF2-40B4-BE49-F238E27FC236}">
                <a16:creationId xmlns:a16="http://schemas.microsoft.com/office/drawing/2014/main" id="{78595848-01C4-4BF1-A190-EF136058B6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2725" y="5571461"/>
            <a:ext cx="1715386" cy="1286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8A851F7-91AF-4D2E-AF40-36406828DC7A}"/>
              </a:ext>
            </a:extLst>
          </p:cNvPr>
          <p:cNvSpPr/>
          <p:nvPr/>
        </p:nvSpPr>
        <p:spPr>
          <a:xfrm>
            <a:off x="5192031" y="5227292"/>
            <a:ext cx="2123835" cy="600164"/>
          </a:xfrm>
          <a:prstGeom prst="rect">
            <a:avLst/>
          </a:prstGeom>
        </p:spPr>
        <p:txBody>
          <a:bodyPr wrap="square">
            <a:spAutoFit/>
          </a:bodyPr>
          <a:lstStyle/>
          <a:p>
            <a:pPr marL="171450" indent="-171450">
              <a:buFont typeface="Arial" panose="020B0604020202020204" pitchFamily="34" charset="0"/>
              <a:buChar char="•"/>
            </a:pPr>
            <a:r>
              <a:rPr lang="en-GB" sz="1100" dirty="0"/>
              <a:t>Self portraits focussing on race and talking about skin colour and tones</a:t>
            </a:r>
          </a:p>
        </p:txBody>
      </p:sp>
      <p:pic>
        <p:nvPicPr>
          <p:cNvPr id="1032" name="Picture 8" descr="Image preview">
            <a:extLst>
              <a:ext uri="{FF2B5EF4-FFF2-40B4-BE49-F238E27FC236}">
                <a16:creationId xmlns:a16="http://schemas.microsoft.com/office/drawing/2014/main" id="{61383854-D42C-4ED7-8A12-BE2BF32B35B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200000">
            <a:off x="7641828" y="3925641"/>
            <a:ext cx="2164242" cy="288565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8817158B-702C-4DB6-9F66-CE277D681175}"/>
              </a:ext>
            </a:extLst>
          </p:cNvPr>
          <p:cNvSpPr/>
          <p:nvPr/>
        </p:nvSpPr>
        <p:spPr>
          <a:xfrm>
            <a:off x="10166777" y="4786630"/>
            <a:ext cx="2144031" cy="530915"/>
          </a:xfrm>
          <a:prstGeom prst="rect">
            <a:avLst/>
          </a:prstGeom>
        </p:spPr>
        <p:txBody>
          <a:bodyPr wrap="square">
            <a:spAutoFit/>
          </a:bodyPr>
          <a:lstStyle/>
          <a:p>
            <a:pPr marL="171450" indent="-171450">
              <a:buFont typeface="Arial" panose="020B0604020202020204" pitchFamily="34" charset="0"/>
              <a:buChar char="•"/>
            </a:pPr>
            <a:r>
              <a:rPr lang="en-GB" sz="1050" dirty="0"/>
              <a:t>DEI whole school training</a:t>
            </a:r>
          </a:p>
          <a:p>
            <a:endParaRPr lang="en-GB" dirty="0"/>
          </a:p>
        </p:txBody>
      </p:sp>
      <p:pic>
        <p:nvPicPr>
          <p:cNvPr id="11" name="Picture 10">
            <a:extLst>
              <a:ext uri="{FF2B5EF4-FFF2-40B4-BE49-F238E27FC236}">
                <a16:creationId xmlns:a16="http://schemas.microsoft.com/office/drawing/2014/main" id="{CBFA86E7-F2D2-494F-9835-02CE38545E58}"/>
              </a:ext>
            </a:extLst>
          </p:cNvPr>
          <p:cNvPicPr>
            <a:picLocks noChangeAspect="1"/>
          </p:cNvPicPr>
          <p:nvPr/>
        </p:nvPicPr>
        <p:blipFill rotWithShape="1">
          <a:blip r:embed="rId7"/>
          <a:srcRect l="22748" t="30852" r="8518" b="11254"/>
          <a:stretch/>
        </p:blipFill>
        <p:spPr>
          <a:xfrm>
            <a:off x="10201522" y="5313383"/>
            <a:ext cx="1985196" cy="940543"/>
          </a:xfrm>
          <a:prstGeom prst="rect">
            <a:avLst/>
          </a:prstGeom>
        </p:spPr>
      </p:pic>
      <p:pic>
        <p:nvPicPr>
          <p:cNvPr id="13" name="Picture 12">
            <a:extLst>
              <a:ext uri="{FF2B5EF4-FFF2-40B4-BE49-F238E27FC236}">
                <a16:creationId xmlns:a16="http://schemas.microsoft.com/office/drawing/2014/main" id="{02751AF7-9F80-4AE3-A5D9-237CDE4F2DA2}"/>
              </a:ext>
            </a:extLst>
          </p:cNvPr>
          <p:cNvPicPr>
            <a:picLocks noChangeAspect="1"/>
          </p:cNvPicPr>
          <p:nvPr/>
        </p:nvPicPr>
        <p:blipFill rotWithShape="1">
          <a:blip r:embed="rId8"/>
          <a:srcRect l="26326" t="20202" r="28837" b="8992"/>
          <a:stretch/>
        </p:blipFill>
        <p:spPr>
          <a:xfrm>
            <a:off x="9928227" y="1891615"/>
            <a:ext cx="2047780" cy="1819062"/>
          </a:xfrm>
          <a:prstGeom prst="rect">
            <a:avLst/>
          </a:prstGeom>
        </p:spPr>
      </p:pic>
      <p:sp>
        <p:nvSpPr>
          <p:cNvPr id="15" name="Rectangle 14">
            <a:extLst>
              <a:ext uri="{FF2B5EF4-FFF2-40B4-BE49-F238E27FC236}">
                <a16:creationId xmlns:a16="http://schemas.microsoft.com/office/drawing/2014/main" id="{A19BD8F2-6BD4-47FA-98B3-053080740C97}"/>
              </a:ext>
            </a:extLst>
          </p:cNvPr>
          <p:cNvSpPr/>
          <p:nvPr/>
        </p:nvSpPr>
        <p:spPr>
          <a:xfrm>
            <a:off x="9235741" y="3710677"/>
            <a:ext cx="2956259" cy="253916"/>
          </a:xfrm>
          <a:prstGeom prst="rect">
            <a:avLst/>
          </a:prstGeom>
        </p:spPr>
        <p:txBody>
          <a:bodyPr wrap="none">
            <a:spAutoFit/>
          </a:bodyPr>
          <a:lstStyle/>
          <a:p>
            <a:pPr marL="171450" indent="-171450">
              <a:buFont typeface="Arial" panose="020B0604020202020204" pitchFamily="34" charset="0"/>
              <a:buChar char="•"/>
            </a:pPr>
            <a:r>
              <a:rPr lang="en-GB" sz="1050" dirty="0"/>
              <a:t>Racism surveys carried out with staff and pupils</a:t>
            </a:r>
          </a:p>
        </p:txBody>
      </p:sp>
    </p:spTree>
    <p:extLst>
      <p:ext uri="{BB962C8B-B14F-4D97-AF65-F5344CB8AC3E}">
        <p14:creationId xmlns:p14="http://schemas.microsoft.com/office/powerpoint/2010/main" val="2420903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descr="St Peters Logo with background big">
            <a:extLst>
              <a:ext uri="{FF2B5EF4-FFF2-40B4-BE49-F238E27FC236}">
                <a16:creationId xmlns:a16="http://schemas.microsoft.com/office/drawing/2014/main" id="{BF979B21-3FCD-4279-9DD1-673FAAA36734}"/>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38115" y="125087"/>
            <a:ext cx="937046" cy="919941"/>
          </a:xfrm>
          <a:prstGeom prst="rect">
            <a:avLst/>
          </a:prstGeom>
          <a:noFill/>
          <a:ln>
            <a:noFill/>
          </a:ln>
        </p:spPr>
      </p:pic>
      <p:sp>
        <p:nvSpPr>
          <p:cNvPr id="34" name="TextBox 33">
            <a:extLst>
              <a:ext uri="{FF2B5EF4-FFF2-40B4-BE49-F238E27FC236}">
                <a16:creationId xmlns:a16="http://schemas.microsoft.com/office/drawing/2014/main" id="{38BD952E-90D9-464D-8489-8253A503C565}"/>
              </a:ext>
            </a:extLst>
          </p:cNvPr>
          <p:cNvSpPr txBox="1"/>
          <p:nvPr/>
        </p:nvSpPr>
        <p:spPr>
          <a:xfrm>
            <a:off x="2939145" y="189806"/>
            <a:ext cx="5449076" cy="553998"/>
          </a:xfrm>
          <a:prstGeom prst="rect">
            <a:avLst/>
          </a:prstGeom>
          <a:noFill/>
        </p:spPr>
        <p:txBody>
          <a:bodyPr wrap="square" rtlCol="0">
            <a:spAutoFit/>
          </a:bodyPr>
          <a:lstStyle/>
          <a:p>
            <a:r>
              <a:rPr lang="en-GB" sz="3000" b="1" u="sng" dirty="0"/>
              <a:t>Race and Diversity at St Peter’s</a:t>
            </a:r>
            <a:r>
              <a:rPr lang="en-GB" sz="3000" u="sng" dirty="0"/>
              <a:t> </a:t>
            </a:r>
          </a:p>
        </p:txBody>
      </p:sp>
      <p:sp>
        <p:nvSpPr>
          <p:cNvPr id="15" name="Rectangle 14">
            <a:extLst>
              <a:ext uri="{FF2B5EF4-FFF2-40B4-BE49-F238E27FC236}">
                <a16:creationId xmlns:a16="http://schemas.microsoft.com/office/drawing/2014/main" id="{A19BD8F2-6BD4-47FA-98B3-053080740C97}"/>
              </a:ext>
            </a:extLst>
          </p:cNvPr>
          <p:cNvSpPr/>
          <p:nvPr/>
        </p:nvSpPr>
        <p:spPr>
          <a:xfrm>
            <a:off x="325658" y="1119912"/>
            <a:ext cx="5801588" cy="253916"/>
          </a:xfrm>
          <a:prstGeom prst="rect">
            <a:avLst/>
          </a:prstGeom>
        </p:spPr>
        <p:txBody>
          <a:bodyPr wrap="none">
            <a:spAutoFit/>
          </a:bodyPr>
          <a:lstStyle/>
          <a:p>
            <a:pPr marL="171450" indent="-171450">
              <a:buFont typeface="Arial" panose="020B0604020202020204" pitchFamily="34" charset="0"/>
              <a:buChar char="•"/>
            </a:pPr>
            <a:r>
              <a:rPr lang="en-GB" sz="1050" dirty="0"/>
              <a:t>Whole school assemblies on racism and diversity- teaching the children about courageous advocacy</a:t>
            </a:r>
          </a:p>
        </p:txBody>
      </p:sp>
      <p:pic>
        <p:nvPicPr>
          <p:cNvPr id="18" name="Picture 17">
            <a:extLst>
              <a:ext uri="{FF2B5EF4-FFF2-40B4-BE49-F238E27FC236}">
                <a16:creationId xmlns:a16="http://schemas.microsoft.com/office/drawing/2014/main" id="{9E24B760-FA90-4658-A21B-C2A8E3938BF6}"/>
              </a:ext>
            </a:extLst>
          </p:cNvPr>
          <p:cNvPicPr>
            <a:picLocks noChangeAspect="1"/>
          </p:cNvPicPr>
          <p:nvPr/>
        </p:nvPicPr>
        <p:blipFill rotWithShape="1">
          <a:blip r:embed="rId3"/>
          <a:srcRect l="24938" t="22741" r="10611" b="12558"/>
          <a:stretch/>
        </p:blipFill>
        <p:spPr>
          <a:xfrm>
            <a:off x="232423" y="1402042"/>
            <a:ext cx="3112010" cy="1757288"/>
          </a:xfrm>
          <a:prstGeom prst="rect">
            <a:avLst/>
          </a:prstGeom>
        </p:spPr>
      </p:pic>
      <p:pic>
        <p:nvPicPr>
          <p:cNvPr id="6" name="Picture 5">
            <a:extLst>
              <a:ext uri="{FF2B5EF4-FFF2-40B4-BE49-F238E27FC236}">
                <a16:creationId xmlns:a16="http://schemas.microsoft.com/office/drawing/2014/main" id="{2421518C-5B4B-4F35-A078-8EF536A1B5AC}"/>
              </a:ext>
            </a:extLst>
          </p:cNvPr>
          <p:cNvPicPr>
            <a:picLocks noChangeAspect="1"/>
          </p:cNvPicPr>
          <p:nvPr/>
        </p:nvPicPr>
        <p:blipFill rotWithShape="1">
          <a:blip r:embed="rId4"/>
          <a:srcRect l="25727" t="25516" r="8430" b="16331"/>
          <a:stretch/>
        </p:blipFill>
        <p:spPr>
          <a:xfrm>
            <a:off x="3577187" y="1599545"/>
            <a:ext cx="2967821" cy="1474432"/>
          </a:xfrm>
          <a:prstGeom prst="rect">
            <a:avLst/>
          </a:prstGeom>
        </p:spPr>
      </p:pic>
      <p:pic>
        <p:nvPicPr>
          <p:cNvPr id="8" name="Picture 7">
            <a:extLst>
              <a:ext uri="{FF2B5EF4-FFF2-40B4-BE49-F238E27FC236}">
                <a16:creationId xmlns:a16="http://schemas.microsoft.com/office/drawing/2014/main" id="{C767A255-E722-402F-BEF0-BCFA4C571EE1}"/>
              </a:ext>
            </a:extLst>
          </p:cNvPr>
          <p:cNvPicPr>
            <a:picLocks noChangeAspect="1"/>
          </p:cNvPicPr>
          <p:nvPr/>
        </p:nvPicPr>
        <p:blipFill rotWithShape="1">
          <a:blip r:embed="rId5"/>
          <a:srcRect l="26250" t="25517" r="12442" b="14419"/>
          <a:stretch/>
        </p:blipFill>
        <p:spPr>
          <a:xfrm>
            <a:off x="6889897" y="1402042"/>
            <a:ext cx="2675478" cy="1474433"/>
          </a:xfrm>
          <a:prstGeom prst="rect">
            <a:avLst/>
          </a:prstGeom>
        </p:spPr>
      </p:pic>
      <p:sp>
        <p:nvSpPr>
          <p:cNvPr id="20" name="Rectangle 19">
            <a:extLst>
              <a:ext uri="{FF2B5EF4-FFF2-40B4-BE49-F238E27FC236}">
                <a16:creationId xmlns:a16="http://schemas.microsoft.com/office/drawing/2014/main" id="{A70FA73F-F612-4FB5-8197-D70F8168C52A}"/>
              </a:ext>
            </a:extLst>
          </p:cNvPr>
          <p:cNvSpPr/>
          <p:nvPr/>
        </p:nvSpPr>
        <p:spPr>
          <a:xfrm>
            <a:off x="127184" y="3698670"/>
            <a:ext cx="2424630" cy="738664"/>
          </a:xfrm>
          <a:prstGeom prst="rect">
            <a:avLst/>
          </a:prstGeom>
        </p:spPr>
        <p:txBody>
          <a:bodyPr wrap="square">
            <a:spAutoFit/>
          </a:bodyPr>
          <a:lstStyle/>
          <a:p>
            <a:pPr marL="171450" indent="-171450">
              <a:buFont typeface="Arial" panose="020B0604020202020204" pitchFamily="34" charset="0"/>
              <a:buChar char="•"/>
            </a:pPr>
            <a:r>
              <a:rPr lang="en-GB" sz="1050" dirty="0"/>
              <a:t>We have looked carefully at our curriculum to ensure the children are represented in texts and images we use.</a:t>
            </a:r>
          </a:p>
        </p:txBody>
      </p:sp>
      <p:pic>
        <p:nvPicPr>
          <p:cNvPr id="9" name="Picture 8">
            <a:extLst>
              <a:ext uri="{FF2B5EF4-FFF2-40B4-BE49-F238E27FC236}">
                <a16:creationId xmlns:a16="http://schemas.microsoft.com/office/drawing/2014/main" id="{5753BDF2-6F8A-43E6-BA6C-D9CB8DC9CB3F}"/>
              </a:ext>
            </a:extLst>
          </p:cNvPr>
          <p:cNvPicPr>
            <a:picLocks noChangeAspect="1"/>
          </p:cNvPicPr>
          <p:nvPr/>
        </p:nvPicPr>
        <p:blipFill rotWithShape="1">
          <a:blip r:embed="rId6"/>
          <a:srcRect l="42558" t="59790" r="49744" b="26202"/>
          <a:stretch/>
        </p:blipFill>
        <p:spPr>
          <a:xfrm>
            <a:off x="190761" y="4555007"/>
            <a:ext cx="1036432" cy="1060854"/>
          </a:xfrm>
          <a:prstGeom prst="rect">
            <a:avLst/>
          </a:prstGeom>
        </p:spPr>
      </p:pic>
      <p:pic>
        <p:nvPicPr>
          <p:cNvPr id="10" name="Picture 9">
            <a:extLst>
              <a:ext uri="{FF2B5EF4-FFF2-40B4-BE49-F238E27FC236}">
                <a16:creationId xmlns:a16="http://schemas.microsoft.com/office/drawing/2014/main" id="{ABDA5A09-9767-488B-83AB-DD0FB6FAEC15}"/>
              </a:ext>
            </a:extLst>
          </p:cNvPr>
          <p:cNvPicPr>
            <a:picLocks noChangeAspect="1"/>
          </p:cNvPicPr>
          <p:nvPr/>
        </p:nvPicPr>
        <p:blipFill rotWithShape="1">
          <a:blip r:embed="rId6"/>
          <a:srcRect l="62355" t="50000" r="31199" b="35992"/>
          <a:stretch/>
        </p:blipFill>
        <p:spPr>
          <a:xfrm>
            <a:off x="232423" y="5661837"/>
            <a:ext cx="785942" cy="960674"/>
          </a:xfrm>
          <a:prstGeom prst="rect">
            <a:avLst/>
          </a:prstGeom>
        </p:spPr>
      </p:pic>
      <p:pic>
        <p:nvPicPr>
          <p:cNvPr id="12" name="Picture 11">
            <a:extLst>
              <a:ext uri="{FF2B5EF4-FFF2-40B4-BE49-F238E27FC236}">
                <a16:creationId xmlns:a16="http://schemas.microsoft.com/office/drawing/2014/main" id="{502961FF-AEEE-4DBB-84B4-5731D24B060B}"/>
              </a:ext>
            </a:extLst>
          </p:cNvPr>
          <p:cNvPicPr>
            <a:picLocks noChangeAspect="1"/>
          </p:cNvPicPr>
          <p:nvPr/>
        </p:nvPicPr>
        <p:blipFill rotWithShape="1">
          <a:blip r:embed="rId7"/>
          <a:srcRect l="42035" t="29631" r="50814" b="56124"/>
          <a:stretch/>
        </p:blipFill>
        <p:spPr>
          <a:xfrm>
            <a:off x="1170981" y="5582094"/>
            <a:ext cx="871870" cy="976948"/>
          </a:xfrm>
          <a:prstGeom prst="rect">
            <a:avLst/>
          </a:prstGeom>
        </p:spPr>
      </p:pic>
      <p:pic>
        <p:nvPicPr>
          <p:cNvPr id="14" name="Picture 13">
            <a:extLst>
              <a:ext uri="{FF2B5EF4-FFF2-40B4-BE49-F238E27FC236}">
                <a16:creationId xmlns:a16="http://schemas.microsoft.com/office/drawing/2014/main" id="{D9BCC2E2-788E-4229-8876-7C693A41181C}"/>
              </a:ext>
            </a:extLst>
          </p:cNvPr>
          <p:cNvPicPr>
            <a:picLocks noChangeAspect="1"/>
          </p:cNvPicPr>
          <p:nvPr/>
        </p:nvPicPr>
        <p:blipFill rotWithShape="1">
          <a:blip r:embed="rId7"/>
          <a:srcRect l="72471" t="32248" r="21512" b="53932"/>
          <a:stretch/>
        </p:blipFill>
        <p:spPr>
          <a:xfrm>
            <a:off x="1152160" y="4465313"/>
            <a:ext cx="842825" cy="1088801"/>
          </a:xfrm>
          <a:prstGeom prst="rect">
            <a:avLst/>
          </a:prstGeom>
        </p:spPr>
      </p:pic>
      <p:pic>
        <p:nvPicPr>
          <p:cNvPr id="16" name="Picture 15">
            <a:extLst>
              <a:ext uri="{FF2B5EF4-FFF2-40B4-BE49-F238E27FC236}">
                <a16:creationId xmlns:a16="http://schemas.microsoft.com/office/drawing/2014/main" id="{4BE97CBD-92FD-4C73-82FC-466D3A7D4E1B}"/>
              </a:ext>
            </a:extLst>
          </p:cNvPr>
          <p:cNvPicPr>
            <a:picLocks noChangeAspect="1"/>
          </p:cNvPicPr>
          <p:nvPr/>
        </p:nvPicPr>
        <p:blipFill rotWithShape="1">
          <a:blip r:embed="rId8"/>
          <a:srcRect l="44041" t="41943" r="50814" b="47907"/>
          <a:stretch/>
        </p:blipFill>
        <p:spPr>
          <a:xfrm>
            <a:off x="2042851" y="4521240"/>
            <a:ext cx="880470" cy="976948"/>
          </a:xfrm>
          <a:prstGeom prst="rect">
            <a:avLst/>
          </a:prstGeom>
        </p:spPr>
      </p:pic>
      <p:pic>
        <p:nvPicPr>
          <p:cNvPr id="19" name="Picture 18">
            <a:extLst>
              <a:ext uri="{FF2B5EF4-FFF2-40B4-BE49-F238E27FC236}">
                <a16:creationId xmlns:a16="http://schemas.microsoft.com/office/drawing/2014/main" id="{CA1338C9-A6AB-4DBD-9E1B-1E0E40B4FFE7}"/>
              </a:ext>
            </a:extLst>
          </p:cNvPr>
          <p:cNvPicPr>
            <a:picLocks noChangeAspect="1"/>
          </p:cNvPicPr>
          <p:nvPr/>
        </p:nvPicPr>
        <p:blipFill rotWithShape="1">
          <a:blip r:embed="rId8"/>
          <a:srcRect l="52762" t="55666" r="41221" b="30514"/>
          <a:stretch/>
        </p:blipFill>
        <p:spPr>
          <a:xfrm>
            <a:off x="2109539" y="5531594"/>
            <a:ext cx="945282" cy="1221159"/>
          </a:xfrm>
          <a:prstGeom prst="rect">
            <a:avLst/>
          </a:prstGeom>
        </p:spPr>
      </p:pic>
      <p:pic>
        <p:nvPicPr>
          <p:cNvPr id="22" name="Picture 21">
            <a:extLst>
              <a:ext uri="{FF2B5EF4-FFF2-40B4-BE49-F238E27FC236}">
                <a16:creationId xmlns:a16="http://schemas.microsoft.com/office/drawing/2014/main" id="{67D239C1-3DEB-4F45-BC3B-86C2202A5707}"/>
              </a:ext>
            </a:extLst>
          </p:cNvPr>
          <p:cNvPicPr>
            <a:picLocks noChangeAspect="1"/>
          </p:cNvPicPr>
          <p:nvPr/>
        </p:nvPicPr>
        <p:blipFill rotWithShape="1">
          <a:blip r:embed="rId9"/>
          <a:srcRect l="62355" t="33755" r="31199" b="52899"/>
          <a:stretch/>
        </p:blipFill>
        <p:spPr>
          <a:xfrm>
            <a:off x="2990009" y="4521240"/>
            <a:ext cx="880470" cy="1025357"/>
          </a:xfrm>
          <a:prstGeom prst="rect">
            <a:avLst/>
          </a:prstGeom>
        </p:spPr>
      </p:pic>
      <p:pic>
        <p:nvPicPr>
          <p:cNvPr id="23" name="Picture 22">
            <a:extLst>
              <a:ext uri="{FF2B5EF4-FFF2-40B4-BE49-F238E27FC236}">
                <a16:creationId xmlns:a16="http://schemas.microsoft.com/office/drawing/2014/main" id="{CBA7AD69-63D0-4FCC-AD70-B631C469ED3B}"/>
              </a:ext>
            </a:extLst>
          </p:cNvPr>
          <p:cNvPicPr>
            <a:picLocks noChangeAspect="1"/>
          </p:cNvPicPr>
          <p:nvPr/>
        </p:nvPicPr>
        <p:blipFill rotWithShape="1">
          <a:blip r:embed="rId10"/>
          <a:srcRect l="32966" t="41943" r="60145" b="40251"/>
          <a:stretch/>
        </p:blipFill>
        <p:spPr>
          <a:xfrm>
            <a:off x="3010258" y="5580003"/>
            <a:ext cx="839972" cy="1221160"/>
          </a:xfrm>
          <a:prstGeom prst="rect">
            <a:avLst/>
          </a:prstGeom>
        </p:spPr>
      </p:pic>
      <p:pic>
        <p:nvPicPr>
          <p:cNvPr id="24" name="Picture 23">
            <a:extLst>
              <a:ext uri="{FF2B5EF4-FFF2-40B4-BE49-F238E27FC236}">
                <a16:creationId xmlns:a16="http://schemas.microsoft.com/office/drawing/2014/main" id="{9D629C97-9B9D-4616-A68B-F671EA5C3653}"/>
              </a:ext>
            </a:extLst>
          </p:cNvPr>
          <p:cNvPicPr>
            <a:picLocks noChangeAspect="1"/>
          </p:cNvPicPr>
          <p:nvPr/>
        </p:nvPicPr>
        <p:blipFill rotWithShape="1">
          <a:blip r:embed="rId10"/>
          <a:srcRect l="60436" t="31008" r="30582" b="56217"/>
          <a:stretch/>
        </p:blipFill>
        <p:spPr>
          <a:xfrm>
            <a:off x="3850230" y="4528512"/>
            <a:ext cx="1210868" cy="968668"/>
          </a:xfrm>
          <a:prstGeom prst="rect">
            <a:avLst/>
          </a:prstGeom>
        </p:spPr>
      </p:pic>
      <p:pic>
        <p:nvPicPr>
          <p:cNvPr id="25" name="Picture 24">
            <a:extLst>
              <a:ext uri="{FF2B5EF4-FFF2-40B4-BE49-F238E27FC236}">
                <a16:creationId xmlns:a16="http://schemas.microsoft.com/office/drawing/2014/main" id="{5AB007EA-D612-4728-8201-91FB5CB7A497}"/>
              </a:ext>
            </a:extLst>
          </p:cNvPr>
          <p:cNvPicPr>
            <a:picLocks noChangeAspect="1"/>
          </p:cNvPicPr>
          <p:nvPr/>
        </p:nvPicPr>
        <p:blipFill rotWithShape="1">
          <a:blip r:embed="rId10"/>
          <a:srcRect l="53285" t="59790" r="42267" b="29439"/>
          <a:stretch/>
        </p:blipFill>
        <p:spPr>
          <a:xfrm>
            <a:off x="3928568" y="5513506"/>
            <a:ext cx="945281" cy="1287657"/>
          </a:xfrm>
          <a:prstGeom prst="rect">
            <a:avLst/>
          </a:prstGeom>
        </p:spPr>
      </p:pic>
      <p:pic>
        <p:nvPicPr>
          <p:cNvPr id="26" name="Picture 25">
            <a:extLst>
              <a:ext uri="{FF2B5EF4-FFF2-40B4-BE49-F238E27FC236}">
                <a16:creationId xmlns:a16="http://schemas.microsoft.com/office/drawing/2014/main" id="{7DE19C0D-F717-4C95-92A1-43583E571BAE}"/>
              </a:ext>
            </a:extLst>
          </p:cNvPr>
          <p:cNvPicPr>
            <a:picLocks noChangeAspect="1"/>
          </p:cNvPicPr>
          <p:nvPr/>
        </p:nvPicPr>
        <p:blipFill rotWithShape="1">
          <a:blip r:embed="rId11"/>
          <a:srcRect l="25056" t="50000" r="69564" b="36112"/>
          <a:stretch/>
        </p:blipFill>
        <p:spPr>
          <a:xfrm>
            <a:off x="2542254" y="3243236"/>
            <a:ext cx="762133" cy="1106595"/>
          </a:xfrm>
          <a:prstGeom prst="rect">
            <a:avLst/>
          </a:prstGeom>
        </p:spPr>
      </p:pic>
      <p:pic>
        <p:nvPicPr>
          <p:cNvPr id="27" name="Picture 26">
            <a:extLst>
              <a:ext uri="{FF2B5EF4-FFF2-40B4-BE49-F238E27FC236}">
                <a16:creationId xmlns:a16="http://schemas.microsoft.com/office/drawing/2014/main" id="{E32EA40B-AB2B-4CD6-A9B6-775F1259A7B5}"/>
              </a:ext>
            </a:extLst>
          </p:cNvPr>
          <p:cNvPicPr>
            <a:picLocks noChangeAspect="1"/>
          </p:cNvPicPr>
          <p:nvPr/>
        </p:nvPicPr>
        <p:blipFill rotWithShape="1">
          <a:blip r:embed="rId11"/>
          <a:srcRect l="43719" t="63887" r="50901" b="21867"/>
          <a:stretch/>
        </p:blipFill>
        <p:spPr>
          <a:xfrm>
            <a:off x="3430244" y="3184606"/>
            <a:ext cx="880470" cy="1311358"/>
          </a:xfrm>
          <a:prstGeom prst="rect">
            <a:avLst/>
          </a:prstGeom>
        </p:spPr>
      </p:pic>
      <p:pic>
        <p:nvPicPr>
          <p:cNvPr id="2050" name="Picture 2" descr="The Proudest Blue: A Story of Hijab and Family : Muhammad, Ibtihaj, Ali, S.  K., Aly, Hatem: Amazon.co.uk: Books">
            <a:extLst>
              <a:ext uri="{FF2B5EF4-FFF2-40B4-BE49-F238E27FC236}">
                <a16:creationId xmlns:a16="http://schemas.microsoft.com/office/drawing/2014/main" id="{6FF394C2-8C14-487B-8712-F6DC77B399C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73269" y="5546597"/>
            <a:ext cx="1241564" cy="1242139"/>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290C6029-A7F2-4FB8-9ECC-276D42EB403A}"/>
              </a:ext>
            </a:extLst>
          </p:cNvPr>
          <p:cNvSpPr/>
          <p:nvPr/>
        </p:nvSpPr>
        <p:spPr>
          <a:xfrm>
            <a:off x="6889897" y="3000676"/>
            <a:ext cx="4224670" cy="2308324"/>
          </a:xfrm>
          <a:prstGeom prst="rect">
            <a:avLst/>
          </a:prstGeom>
        </p:spPr>
        <p:txBody>
          <a:bodyPr wrap="square">
            <a:spAutoFit/>
          </a:bodyPr>
          <a:lstStyle/>
          <a:p>
            <a:r>
              <a:rPr lang="en-GB" sz="1600" b="1" u="sng" dirty="0"/>
              <a:t>What have we learnt?</a:t>
            </a:r>
          </a:p>
          <a:p>
            <a:pPr marL="285750" indent="-285750">
              <a:buFont typeface="Arial" panose="020B0604020202020204" pitchFamily="34" charset="0"/>
              <a:buChar char="•"/>
            </a:pPr>
            <a:r>
              <a:rPr lang="en-GB" sz="1400" dirty="0"/>
              <a:t>How important this work is</a:t>
            </a:r>
          </a:p>
          <a:p>
            <a:pPr marL="285750" indent="-285750">
              <a:buFont typeface="Arial" panose="020B0604020202020204" pitchFamily="34" charset="0"/>
              <a:buChar char="•"/>
            </a:pPr>
            <a:r>
              <a:rPr lang="en-GB" sz="1400" dirty="0"/>
              <a:t>The importance of racial literacy</a:t>
            </a:r>
          </a:p>
          <a:p>
            <a:pPr marL="285750" indent="-285750">
              <a:buFont typeface="Arial" panose="020B0604020202020204" pitchFamily="34" charset="0"/>
              <a:buChar char="•"/>
            </a:pPr>
            <a:r>
              <a:rPr lang="en-GB" sz="1400" dirty="0"/>
              <a:t>The need to be brave and courageous</a:t>
            </a:r>
          </a:p>
          <a:p>
            <a:pPr marL="285750" indent="-285750">
              <a:buFont typeface="Arial" panose="020B0604020202020204" pitchFamily="34" charset="0"/>
              <a:buChar char="•"/>
            </a:pPr>
            <a:r>
              <a:rPr lang="en-GB" sz="1400" dirty="0"/>
              <a:t>Be open, honest and listen</a:t>
            </a:r>
          </a:p>
          <a:p>
            <a:pPr marL="285750" indent="-285750">
              <a:buFont typeface="Arial" panose="020B0604020202020204" pitchFamily="34" charset="0"/>
              <a:buChar char="•"/>
            </a:pPr>
            <a:r>
              <a:rPr lang="en-GB" sz="1400" dirty="0"/>
              <a:t>Anti racist champion - call it out</a:t>
            </a:r>
          </a:p>
          <a:p>
            <a:pPr marL="285750" indent="-285750">
              <a:buFont typeface="Arial" panose="020B0604020202020204" pitchFamily="34" charset="0"/>
              <a:buChar char="•"/>
            </a:pPr>
            <a:r>
              <a:rPr lang="en-GB" sz="1400" dirty="0"/>
              <a:t>Education is a moral and social endeavour</a:t>
            </a:r>
          </a:p>
          <a:p>
            <a:pPr marL="285750" indent="-285750">
              <a:buFont typeface="Arial" panose="020B0604020202020204" pitchFamily="34" charset="0"/>
              <a:buChar char="•"/>
            </a:pPr>
            <a:r>
              <a:rPr lang="en-GB" sz="1400" dirty="0"/>
              <a:t>Look through the diversity lens</a:t>
            </a:r>
          </a:p>
          <a:p>
            <a:pPr marL="285750" indent="-285750">
              <a:buFont typeface="Arial" panose="020B0604020202020204" pitchFamily="34" charset="0"/>
              <a:buChar char="•"/>
            </a:pPr>
            <a:r>
              <a:rPr lang="en-GB" sz="1400" dirty="0"/>
              <a:t>This is an ongoing journey</a:t>
            </a:r>
          </a:p>
          <a:p>
            <a:endParaRPr lang="en-GB" sz="1600" dirty="0"/>
          </a:p>
        </p:txBody>
      </p:sp>
      <p:sp>
        <p:nvSpPr>
          <p:cNvPr id="29" name="Rectangle 28">
            <a:extLst>
              <a:ext uri="{FF2B5EF4-FFF2-40B4-BE49-F238E27FC236}">
                <a16:creationId xmlns:a16="http://schemas.microsoft.com/office/drawing/2014/main" id="{622E6B8B-E672-494E-ACCE-0244432BA26A}"/>
              </a:ext>
            </a:extLst>
          </p:cNvPr>
          <p:cNvSpPr/>
          <p:nvPr/>
        </p:nvSpPr>
        <p:spPr>
          <a:xfrm>
            <a:off x="6477641" y="5141823"/>
            <a:ext cx="3651319" cy="430887"/>
          </a:xfrm>
          <a:prstGeom prst="rect">
            <a:avLst/>
          </a:prstGeom>
        </p:spPr>
        <p:txBody>
          <a:bodyPr wrap="square">
            <a:spAutoFit/>
          </a:bodyPr>
          <a:lstStyle/>
          <a:p>
            <a:pPr marL="171450" indent="-171450">
              <a:buFont typeface="Arial" panose="020B0604020202020204" pitchFamily="34" charset="0"/>
              <a:buChar char="•"/>
            </a:pPr>
            <a:r>
              <a:rPr lang="en-GB" sz="1100" dirty="0"/>
              <a:t>Ensured our curriculum is using people of colour as role models</a:t>
            </a:r>
          </a:p>
        </p:txBody>
      </p:sp>
      <p:pic>
        <p:nvPicPr>
          <p:cNvPr id="30" name="Picture 29">
            <a:extLst>
              <a:ext uri="{FF2B5EF4-FFF2-40B4-BE49-F238E27FC236}">
                <a16:creationId xmlns:a16="http://schemas.microsoft.com/office/drawing/2014/main" id="{C3872C1D-6BEC-45FE-AD2E-0A25127FE71E}"/>
              </a:ext>
            </a:extLst>
          </p:cNvPr>
          <p:cNvPicPr>
            <a:picLocks noChangeAspect="1"/>
          </p:cNvPicPr>
          <p:nvPr/>
        </p:nvPicPr>
        <p:blipFill rotWithShape="1">
          <a:blip r:embed="rId13"/>
          <a:srcRect l="22182" t="20032" r="7384" b="10388"/>
          <a:stretch/>
        </p:blipFill>
        <p:spPr>
          <a:xfrm>
            <a:off x="7226369" y="5455958"/>
            <a:ext cx="2254499" cy="1252773"/>
          </a:xfrm>
          <a:prstGeom prst="rect">
            <a:avLst/>
          </a:prstGeom>
        </p:spPr>
      </p:pic>
      <p:pic>
        <p:nvPicPr>
          <p:cNvPr id="31" name="Picture 30">
            <a:extLst>
              <a:ext uri="{FF2B5EF4-FFF2-40B4-BE49-F238E27FC236}">
                <a16:creationId xmlns:a16="http://schemas.microsoft.com/office/drawing/2014/main" id="{796191D6-6D9C-4197-A0B4-EA005C19158B}"/>
              </a:ext>
            </a:extLst>
          </p:cNvPr>
          <p:cNvPicPr>
            <a:picLocks noChangeAspect="1"/>
          </p:cNvPicPr>
          <p:nvPr/>
        </p:nvPicPr>
        <p:blipFill rotWithShape="1">
          <a:blip r:embed="rId14"/>
          <a:srcRect l="21870" t="19123" r="6860" b="11937"/>
          <a:stretch/>
        </p:blipFill>
        <p:spPr>
          <a:xfrm>
            <a:off x="9565375" y="5422517"/>
            <a:ext cx="2496563" cy="1358407"/>
          </a:xfrm>
          <a:prstGeom prst="rect">
            <a:avLst/>
          </a:prstGeom>
        </p:spPr>
      </p:pic>
    </p:spTree>
    <p:extLst>
      <p:ext uri="{BB962C8B-B14F-4D97-AF65-F5344CB8AC3E}">
        <p14:creationId xmlns:p14="http://schemas.microsoft.com/office/powerpoint/2010/main" val="38912235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1679</TotalTime>
  <Words>370</Words>
  <Application>Microsoft Office PowerPoint</Application>
  <PresentationFormat>Widescreen</PresentationFormat>
  <Paragraphs>37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Ducros</dc:creator>
  <cp:lastModifiedBy>Alice Ducros</cp:lastModifiedBy>
  <cp:revision>16</cp:revision>
  <dcterms:created xsi:type="dcterms:W3CDTF">2022-01-11T14:48:38Z</dcterms:created>
  <dcterms:modified xsi:type="dcterms:W3CDTF">2023-01-23T14:53:04Z</dcterms:modified>
</cp:coreProperties>
</file>