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6" r:id="rId2"/>
    <p:sldId id="265" r:id="rId3"/>
    <p:sldId id="273" r:id="rId4"/>
    <p:sldId id="275" r:id="rId5"/>
    <p:sldId id="292" r:id="rId6"/>
    <p:sldId id="293" r:id="rId7"/>
    <p:sldId id="270" r:id="rId8"/>
    <p:sldId id="274" r:id="rId9"/>
    <p:sldId id="271" r:id="rId10"/>
    <p:sldId id="291" r:id="rId11"/>
    <p:sldId id="281" r:id="rId12"/>
    <p:sldId id="278" r:id="rId13"/>
    <p:sldId id="277" r:id="rId14"/>
    <p:sldId id="284" r:id="rId15"/>
    <p:sldId id="266" r:id="rId16"/>
    <p:sldId id="268" r:id="rId17"/>
    <p:sldId id="280" r:id="rId18"/>
    <p:sldId id="272" r:id="rId19"/>
    <p:sldId id="279" r:id="rId20"/>
    <p:sldId id="276" r:id="rId21"/>
    <p:sldId id="282" r:id="rId22"/>
    <p:sldId id="286" r:id="rId23"/>
    <p:sldId id="294" r:id="rId24"/>
    <p:sldId id="295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7436" autoAdjust="0"/>
    <p:restoredTop sz="94660"/>
  </p:normalViewPr>
  <p:slideViewPr>
    <p:cSldViewPr snapToGrid="0">
      <p:cViewPr varScale="1">
        <p:scale>
          <a:sx n="58" d="100"/>
          <a:sy n="58" d="100"/>
        </p:scale>
        <p:origin x="24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4DAC6C-3E5B-45E0-9588-E64DDB2D5245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280A6A-A021-4543-A2C5-11434C1922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5796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145A91-AC94-4B80-9C80-942E5A704AD7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7731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145A91-AC94-4B80-9C80-942E5A704AD7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2846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7F63F-1728-40C9-879F-F4012EEDAC01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68ABD-66C9-4F27-8A33-7E34E07073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679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7F63F-1728-40C9-879F-F4012EEDAC01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68ABD-66C9-4F27-8A33-7E34E07073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931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7F63F-1728-40C9-879F-F4012EEDAC01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68ABD-66C9-4F27-8A33-7E34E07073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0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7F63F-1728-40C9-879F-F4012EEDAC01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68ABD-66C9-4F27-8A33-7E34E07073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574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7F63F-1728-40C9-879F-F4012EEDAC01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68ABD-66C9-4F27-8A33-7E34E07073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284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7F63F-1728-40C9-879F-F4012EEDAC01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68ABD-66C9-4F27-8A33-7E34E07073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225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7F63F-1728-40C9-879F-F4012EEDAC01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68ABD-66C9-4F27-8A33-7E34E07073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574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7F63F-1728-40C9-879F-F4012EEDAC01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68ABD-66C9-4F27-8A33-7E34E07073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530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7F63F-1728-40C9-879F-F4012EEDAC01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68ABD-66C9-4F27-8A33-7E34E07073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383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7F63F-1728-40C9-879F-F4012EEDAC01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68ABD-66C9-4F27-8A33-7E34E07073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704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7F63F-1728-40C9-879F-F4012EEDAC01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68ABD-66C9-4F27-8A33-7E34E07073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334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C7F63F-1728-40C9-879F-F4012EEDAC01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568ABD-66C9-4F27-8A33-7E34E07073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743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4" Type="http://schemas.openxmlformats.org/officeDocument/2006/relationships/slide" Target="slide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Relationship Id="rId4" Type="http://schemas.openxmlformats.org/officeDocument/2006/relationships/slide" Target="slide2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4" Type="http://schemas.openxmlformats.org/officeDocument/2006/relationships/slide" Target="slide2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Relationship Id="rId5" Type="http://schemas.openxmlformats.org/officeDocument/2006/relationships/slide" Target="slide23.xml"/><Relationship Id="rId4" Type="http://schemas.openxmlformats.org/officeDocument/2006/relationships/slide" Target="slide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Relationship Id="rId4" Type="http://schemas.openxmlformats.org/officeDocument/2006/relationships/slide" Target="slide2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slide" Target="slide24.xm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Relationship Id="rId6" Type="http://schemas.openxmlformats.org/officeDocument/2006/relationships/slide" Target="slide23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Relationship Id="rId4" Type="http://schemas.openxmlformats.org/officeDocument/2006/relationships/slide" Target="slide2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Relationship Id="rId5" Type="http://schemas.openxmlformats.org/officeDocument/2006/relationships/slide" Target="slide24.xml"/><Relationship Id="rId4" Type="http://schemas.openxmlformats.org/officeDocument/2006/relationships/slide" Target="slide2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Relationship Id="rId6" Type="http://schemas.openxmlformats.org/officeDocument/2006/relationships/slide" Target="slide23.xml"/><Relationship Id="rId5" Type="http://schemas.openxmlformats.org/officeDocument/2006/relationships/slide" Target="slide24.xml"/><Relationship Id="rId4" Type="http://schemas.openxmlformats.org/officeDocument/2006/relationships/image" Target="../media/image1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.xml"/><Relationship Id="rId5" Type="http://schemas.openxmlformats.org/officeDocument/2006/relationships/slide" Target="slide23.xml"/><Relationship Id="rId4" Type="http://schemas.openxmlformats.org/officeDocument/2006/relationships/slide" Target="slide2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Relationship Id="rId5" Type="http://schemas.openxmlformats.org/officeDocument/2006/relationships/slide" Target="slide23.xml"/><Relationship Id="rId4" Type="http://schemas.openxmlformats.org/officeDocument/2006/relationships/slide" Target="slide2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.xml"/><Relationship Id="rId4" Type="http://schemas.openxmlformats.org/officeDocument/2006/relationships/slide" Target="slide2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.xml"/><Relationship Id="rId4" Type="http://schemas.openxmlformats.org/officeDocument/2006/relationships/slide" Target="slide2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4.xml"/><Relationship Id="rId5" Type="http://schemas.openxmlformats.org/officeDocument/2006/relationships/slide" Target="slide23.xml"/><Relationship Id="rId4" Type="http://schemas.openxmlformats.org/officeDocument/2006/relationships/slide" Target="slide2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.xml"/><Relationship Id="rId4" Type="http://schemas.openxmlformats.org/officeDocument/2006/relationships/slide" Target="slide2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4.xml"/><Relationship Id="rId5" Type="http://schemas.openxmlformats.org/officeDocument/2006/relationships/slide" Target="slide23.xml"/><Relationship Id="rId4" Type="http://schemas.openxmlformats.org/officeDocument/2006/relationships/slide" Target="slide2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4.xml"/><Relationship Id="rId4" Type="http://schemas.openxmlformats.org/officeDocument/2006/relationships/slide" Target="slide2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4" Type="http://schemas.openxmlformats.org/officeDocument/2006/relationships/slide" Target="slide2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4.xml"/><Relationship Id="rId5" Type="http://schemas.openxmlformats.org/officeDocument/2006/relationships/slide" Target="slide23.xml"/><Relationship Id="rId4" Type="http://schemas.openxmlformats.org/officeDocument/2006/relationships/slide" Target="slide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4.xml"/><Relationship Id="rId5" Type="http://schemas.openxmlformats.org/officeDocument/2006/relationships/slide" Target="slide23.xml"/><Relationship Id="rId4" Type="http://schemas.openxmlformats.org/officeDocument/2006/relationships/slide" Target="slide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4.xml"/><Relationship Id="rId4" Type="http://schemas.openxmlformats.org/officeDocument/2006/relationships/slide" Target="slide23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2.xml"/><Relationship Id="rId18" Type="http://schemas.openxmlformats.org/officeDocument/2006/relationships/slide" Target="slide17.xml"/><Relationship Id="rId3" Type="http://schemas.openxmlformats.org/officeDocument/2006/relationships/slide" Target="slide1.xml"/><Relationship Id="rId21" Type="http://schemas.openxmlformats.org/officeDocument/2006/relationships/slide" Target="slide20.xml"/><Relationship Id="rId7" Type="http://schemas.openxmlformats.org/officeDocument/2006/relationships/slide" Target="slide6.xml"/><Relationship Id="rId12" Type="http://schemas.openxmlformats.org/officeDocument/2006/relationships/slide" Target="slide11.xml"/><Relationship Id="rId17" Type="http://schemas.openxmlformats.org/officeDocument/2006/relationships/slide" Target="slide16.xml"/><Relationship Id="rId2" Type="http://schemas.openxmlformats.org/officeDocument/2006/relationships/notesSlide" Target="../notesSlides/notesSlide1.xml"/><Relationship Id="rId16" Type="http://schemas.openxmlformats.org/officeDocument/2006/relationships/slide" Target="slide15.xml"/><Relationship Id="rId20" Type="http://schemas.openxmlformats.org/officeDocument/2006/relationships/slide" Target="slide1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11" Type="http://schemas.openxmlformats.org/officeDocument/2006/relationships/slide" Target="slide10.xml"/><Relationship Id="rId5" Type="http://schemas.openxmlformats.org/officeDocument/2006/relationships/slide" Target="slide4.xml"/><Relationship Id="rId15" Type="http://schemas.openxmlformats.org/officeDocument/2006/relationships/slide" Target="slide14.xml"/><Relationship Id="rId23" Type="http://schemas.openxmlformats.org/officeDocument/2006/relationships/slide" Target="slide22.xml"/><Relationship Id="rId10" Type="http://schemas.openxmlformats.org/officeDocument/2006/relationships/slide" Target="slide9.xml"/><Relationship Id="rId19" Type="http://schemas.openxmlformats.org/officeDocument/2006/relationships/slide" Target="slide18.xml"/><Relationship Id="rId4" Type="http://schemas.openxmlformats.org/officeDocument/2006/relationships/slide" Target="slide3.xml"/><Relationship Id="rId9" Type="http://schemas.openxmlformats.org/officeDocument/2006/relationships/slide" Target="slide8.xml"/><Relationship Id="rId14" Type="http://schemas.openxmlformats.org/officeDocument/2006/relationships/slide" Target="slide13.xml"/><Relationship Id="rId22" Type="http://schemas.openxmlformats.org/officeDocument/2006/relationships/slide" Target="slide2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An Anglo Saxon Time-line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Without dates</a:t>
            </a:r>
          </a:p>
        </p:txBody>
      </p:sp>
    </p:spTree>
    <p:extLst>
      <p:ext uri="{BB962C8B-B14F-4D97-AF65-F5344CB8AC3E}">
        <p14:creationId xmlns:p14="http://schemas.microsoft.com/office/powerpoint/2010/main" val="3412454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8198260" cy="1325563"/>
          </a:xfrm>
        </p:spPr>
        <p:txBody>
          <a:bodyPr/>
          <a:lstStyle/>
          <a:p>
            <a:r>
              <a:rPr lang="en-GB" dirty="0"/>
              <a:t>1. Battle of Mount Badon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4113" y="1386604"/>
            <a:ext cx="5233567" cy="1212017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/>
              <a:t>The Anglo Saxons were defeated at Mount Badon, by an army led by a Roman Briton, possibly called Arthur.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1463" y="5369117"/>
            <a:ext cx="359265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dirty="0"/>
              <a:t>An image showing the Britons led by King Arthur arrayed against the Anglo Saxons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63" y="1710710"/>
            <a:ext cx="3559892" cy="3543858"/>
          </a:xfrm>
          <a:prstGeom prst="rect">
            <a:avLst/>
          </a:prstGeom>
        </p:spPr>
      </p:pic>
      <p:sp>
        <p:nvSpPr>
          <p:cNvPr id="6" name="Rounded Rectangle 7">
            <a:hlinkClick r:id="rId3" action="ppaction://hlinksldjump"/>
          </p:cNvPr>
          <p:cNvSpPr/>
          <p:nvPr/>
        </p:nvSpPr>
        <p:spPr>
          <a:xfrm>
            <a:off x="4402394" y="2690731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1. Early Anglo Saxon Britain </a:t>
            </a:r>
            <a:br>
              <a:rPr lang="en-GB" sz="2400" dirty="0"/>
            </a:br>
            <a:r>
              <a:rPr lang="en-GB" sz="2400" dirty="0"/>
              <a:t>(410 to 560 AD)</a:t>
            </a:r>
          </a:p>
        </p:txBody>
      </p:sp>
      <p:sp>
        <p:nvSpPr>
          <p:cNvPr id="8" name="Rounded Rectangle 8">
            <a:hlinkClick r:id="rId4" action="ppaction://hlinksldjump"/>
          </p:cNvPr>
          <p:cNvSpPr/>
          <p:nvPr/>
        </p:nvSpPr>
        <p:spPr>
          <a:xfrm>
            <a:off x="4424516" y="3656956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2. Religious Rule – the Christian Missions (561AD to 750AD) </a:t>
            </a:r>
          </a:p>
        </p:txBody>
      </p:sp>
      <p:sp>
        <p:nvSpPr>
          <p:cNvPr id="9" name="Rounded Rectangle 8">
            <a:hlinkClick r:id="rId4" action="ppaction://hlinksldjump"/>
          </p:cNvPr>
          <p:cNvSpPr/>
          <p:nvPr/>
        </p:nvSpPr>
        <p:spPr>
          <a:xfrm>
            <a:off x="4424516" y="4633084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3. Anglo Saxon versus Anglo Saxon (751AD to 860AD)</a:t>
            </a:r>
          </a:p>
        </p:txBody>
      </p:sp>
      <p:sp>
        <p:nvSpPr>
          <p:cNvPr id="10" name="Rounded Rectangle 8">
            <a:hlinkClick r:id="rId4" action="ppaction://hlinksldjump"/>
          </p:cNvPr>
          <p:cNvSpPr/>
          <p:nvPr/>
        </p:nvSpPr>
        <p:spPr>
          <a:xfrm>
            <a:off x="4424516" y="5584561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4. Anglo Saxon versus Viking</a:t>
            </a:r>
          </a:p>
          <a:p>
            <a:pPr algn="ctr"/>
            <a:r>
              <a:rPr lang="en-GB" sz="2400" dirty="0"/>
              <a:t>(861AD to 1066AD)</a:t>
            </a:r>
          </a:p>
        </p:txBody>
      </p:sp>
    </p:spTree>
    <p:extLst>
      <p:ext uri="{BB962C8B-B14F-4D97-AF65-F5344CB8AC3E}">
        <p14:creationId xmlns:p14="http://schemas.microsoft.com/office/powerpoint/2010/main" val="36690252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8198260" cy="1325563"/>
          </a:xfrm>
        </p:spPr>
        <p:txBody>
          <a:bodyPr/>
          <a:lstStyle/>
          <a:p>
            <a:r>
              <a:rPr lang="en-GB" dirty="0"/>
              <a:t>2. Celts versus Romans</a:t>
            </a:r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>
          <a:xfrm>
            <a:off x="4344490" y="1717303"/>
            <a:ext cx="4799509" cy="20117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In Britain, there was a split was between the Celtic Church and the Catholic Church.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944" y="2037435"/>
            <a:ext cx="3808648" cy="4009103"/>
          </a:xfrm>
          <a:prstGeom prst="rect">
            <a:avLst/>
          </a:prstGeom>
        </p:spPr>
      </p:pic>
      <p:sp>
        <p:nvSpPr>
          <p:cNvPr id="5" name="Rounded Rectangle 7">
            <a:hlinkClick r:id="rId3" action="ppaction://hlinksldjump"/>
          </p:cNvPr>
          <p:cNvSpPr/>
          <p:nvPr/>
        </p:nvSpPr>
        <p:spPr>
          <a:xfrm>
            <a:off x="4520381" y="2963745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1. Early Anglo Saxon Britain </a:t>
            </a:r>
            <a:br>
              <a:rPr lang="en-GB" sz="2400" dirty="0"/>
            </a:br>
            <a:r>
              <a:rPr lang="en-GB" sz="2400" dirty="0"/>
              <a:t>(410 to 560 AD)</a:t>
            </a:r>
          </a:p>
        </p:txBody>
      </p:sp>
      <p:sp>
        <p:nvSpPr>
          <p:cNvPr id="7" name="Rounded Rectangle 8">
            <a:hlinkClick r:id="rId4" action="ppaction://hlinksldjump"/>
          </p:cNvPr>
          <p:cNvSpPr/>
          <p:nvPr/>
        </p:nvSpPr>
        <p:spPr>
          <a:xfrm>
            <a:off x="4542503" y="3929970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2. Religious Rule – the Christian Missions (561AD to 750AD) 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4542503" y="4906098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3. Anglo Saxon versus Anglo Saxon (751AD to 860AD)</a:t>
            </a:r>
          </a:p>
        </p:txBody>
      </p:sp>
      <p:sp>
        <p:nvSpPr>
          <p:cNvPr id="10" name="Rounded Rectangle 8">
            <a:hlinkClick r:id="rId3" action="ppaction://hlinksldjump"/>
          </p:cNvPr>
          <p:cNvSpPr/>
          <p:nvPr/>
        </p:nvSpPr>
        <p:spPr>
          <a:xfrm>
            <a:off x="4542503" y="5857575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4. Anglo Saxon versus Viking</a:t>
            </a:r>
          </a:p>
          <a:p>
            <a:pPr algn="ctr"/>
            <a:r>
              <a:rPr lang="en-GB" sz="2400" dirty="0"/>
              <a:t>(861AD to 1066AD)</a:t>
            </a:r>
          </a:p>
        </p:txBody>
      </p:sp>
    </p:spTree>
    <p:extLst>
      <p:ext uri="{BB962C8B-B14F-4D97-AF65-F5344CB8AC3E}">
        <p14:creationId xmlns:p14="http://schemas.microsoft.com/office/powerpoint/2010/main" val="34502612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8198260" cy="1325563"/>
          </a:xfrm>
        </p:spPr>
        <p:txBody>
          <a:bodyPr/>
          <a:lstStyle/>
          <a:p>
            <a:r>
              <a:rPr lang="en-GB" dirty="0"/>
              <a:t>3. First Viking attack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0150" y="1690689"/>
            <a:ext cx="4133850" cy="9953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The first Viking attack in Britain was in Dorset.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3233" y="5387662"/>
            <a:ext cx="40058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dirty="0"/>
              <a:t> </a:t>
            </a:r>
            <a:r>
              <a:rPr lang="en-GB" sz="1200" i="1" dirty="0"/>
              <a:t>How the Danes Came Up the Channel a Thousand Years Ago</a:t>
            </a:r>
            <a:r>
              <a:rPr lang="en-GB" sz="1200" dirty="0"/>
              <a:t>, </a:t>
            </a:r>
          </a:p>
          <a:p>
            <a:r>
              <a:rPr lang="en-GB" sz="1200" dirty="0"/>
              <a:t>Herbert A Bone (Russell-Cotes Museum)</a:t>
            </a:r>
          </a:p>
          <a:p>
            <a:endParaRPr lang="en-GB" sz="8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986" y="1916087"/>
            <a:ext cx="4332087" cy="3276141"/>
          </a:xfrm>
          <a:prstGeom prst="rect">
            <a:avLst/>
          </a:prstGeom>
        </p:spPr>
      </p:pic>
      <p:sp>
        <p:nvSpPr>
          <p:cNvPr id="6" name="Rounded Rectangle 7">
            <a:hlinkClick r:id="rId3" action="ppaction://hlinksldjump"/>
          </p:cNvPr>
          <p:cNvSpPr/>
          <p:nvPr/>
        </p:nvSpPr>
        <p:spPr>
          <a:xfrm>
            <a:off x="4708879" y="2762250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1. Early Anglo Saxon Britain </a:t>
            </a:r>
            <a:br>
              <a:rPr lang="en-GB" sz="2400" dirty="0"/>
            </a:br>
            <a:r>
              <a:rPr lang="en-GB" sz="2400" dirty="0"/>
              <a:t>(410 to 560 AD)</a:t>
            </a:r>
          </a:p>
        </p:txBody>
      </p:sp>
      <p:sp>
        <p:nvSpPr>
          <p:cNvPr id="8" name="Rounded Rectangle 8">
            <a:hlinkClick r:id="rId3" action="ppaction://hlinksldjump"/>
          </p:cNvPr>
          <p:cNvSpPr/>
          <p:nvPr/>
        </p:nvSpPr>
        <p:spPr>
          <a:xfrm>
            <a:off x="4731001" y="3728475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2. Religious Rule – the Christian Missions (561AD to 750AD) </a:t>
            </a:r>
          </a:p>
        </p:txBody>
      </p:sp>
      <p:sp>
        <p:nvSpPr>
          <p:cNvPr id="9" name="Rounded Rectangle 8">
            <a:hlinkClick r:id="rId4" action="ppaction://hlinksldjump"/>
          </p:cNvPr>
          <p:cNvSpPr/>
          <p:nvPr/>
        </p:nvSpPr>
        <p:spPr>
          <a:xfrm>
            <a:off x="4731001" y="4704603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3. Anglo Saxon versus Anglo Saxon (751AD to 860AD)</a:t>
            </a:r>
          </a:p>
        </p:txBody>
      </p:sp>
      <p:sp>
        <p:nvSpPr>
          <p:cNvPr id="10" name="Rounded Rectangle 8">
            <a:hlinkClick r:id="rId3" action="ppaction://hlinksldjump"/>
          </p:cNvPr>
          <p:cNvSpPr/>
          <p:nvPr/>
        </p:nvSpPr>
        <p:spPr>
          <a:xfrm>
            <a:off x="4731001" y="5656080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4. Anglo Saxon versus Viking</a:t>
            </a:r>
          </a:p>
          <a:p>
            <a:pPr algn="ctr"/>
            <a:r>
              <a:rPr lang="en-GB" sz="2400" dirty="0"/>
              <a:t>(861AD to 1066AD)</a:t>
            </a:r>
          </a:p>
        </p:txBody>
      </p:sp>
    </p:spTree>
    <p:extLst>
      <p:ext uri="{BB962C8B-B14F-4D97-AF65-F5344CB8AC3E}">
        <p14:creationId xmlns:p14="http://schemas.microsoft.com/office/powerpoint/2010/main" val="39062313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103" y="223682"/>
            <a:ext cx="8198260" cy="1325563"/>
          </a:xfrm>
        </p:spPr>
        <p:txBody>
          <a:bodyPr/>
          <a:lstStyle/>
          <a:p>
            <a:r>
              <a:rPr lang="en-GB" dirty="0"/>
              <a:t>4. Battle of Hastings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90871" y="1371452"/>
            <a:ext cx="4627306" cy="13001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When Edward the Confessor died without a son, there were three men with claims to be King.  William eventually won.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3147" y="6128233"/>
            <a:ext cx="18473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19" y="1549245"/>
            <a:ext cx="4176034" cy="21144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93" y="4217670"/>
            <a:ext cx="4235304" cy="1910563"/>
          </a:xfrm>
          <a:prstGeom prst="rect">
            <a:avLst/>
          </a:prstGeom>
        </p:spPr>
      </p:pic>
      <p:sp>
        <p:nvSpPr>
          <p:cNvPr id="7" name="Rounded Rectangle 7">
            <a:hlinkClick r:id="rId4" action="ppaction://hlinksldjump"/>
          </p:cNvPr>
          <p:cNvSpPr/>
          <p:nvPr/>
        </p:nvSpPr>
        <p:spPr>
          <a:xfrm>
            <a:off x="4529138" y="2871785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1. Early Anglo Saxon Britain </a:t>
            </a:r>
            <a:br>
              <a:rPr lang="en-GB" sz="2400" dirty="0"/>
            </a:br>
            <a:r>
              <a:rPr lang="en-GB" sz="2400" dirty="0"/>
              <a:t>(410 to 560 AD)</a:t>
            </a:r>
          </a:p>
        </p:txBody>
      </p:sp>
      <p:sp>
        <p:nvSpPr>
          <p:cNvPr id="8" name="Rounded Rectangle 8">
            <a:hlinkClick r:id="rId4" action="ppaction://hlinksldjump"/>
          </p:cNvPr>
          <p:cNvSpPr/>
          <p:nvPr/>
        </p:nvSpPr>
        <p:spPr>
          <a:xfrm>
            <a:off x="4551260" y="3838010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2. Religious Rule – the Christian Missions (561AD to 750AD) </a:t>
            </a:r>
          </a:p>
        </p:txBody>
      </p:sp>
      <p:sp>
        <p:nvSpPr>
          <p:cNvPr id="9" name="Rounded Rectangle 8">
            <a:hlinkClick r:id="rId4" action="ppaction://hlinksldjump"/>
          </p:cNvPr>
          <p:cNvSpPr/>
          <p:nvPr/>
        </p:nvSpPr>
        <p:spPr>
          <a:xfrm>
            <a:off x="4551260" y="4814138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3. Anglo Saxon versus Anglo Saxon (751AD to 860AD)</a:t>
            </a:r>
          </a:p>
        </p:txBody>
      </p:sp>
      <p:sp>
        <p:nvSpPr>
          <p:cNvPr id="10" name="Rounded Rectangle 8">
            <a:hlinkClick r:id="rId5" action="ppaction://hlinksldjump"/>
          </p:cNvPr>
          <p:cNvSpPr/>
          <p:nvPr/>
        </p:nvSpPr>
        <p:spPr>
          <a:xfrm>
            <a:off x="4551260" y="5765615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4. Anglo Saxon versus Viking</a:t>
            </a:r>
          </a:p>
          <a:p>
            <a:pPr algn="ctr"/>
            <a:r>
              <a:rPr lang="en-GB" sz="2400" dirty="0"/>
              <a:t>(861AD to 1066AD)</a:t>
            </a:r>
          </a:p>
        </p:txBody>
      </p:sp>
    </p:spTree>
    <p:extLst>
      <p:ext uri="{BB962C8B-B14F-4D97-AF65-F5344CB8AC3E}">
        <p14:creationId xmlns:p14="http://schemas.microsoft.com/office/powerpoint/2010/main" val="5140016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625" y="80224"/>
            <a:ext cx="8489436" cy="1325563"/>
          </a:xfrm>
        </p:spPr>
        <p:txBody>
          <a:bodyPr>
            <a:normAutofit/>
          </a:bodyPr>
          <a:lstStyle/>
          <a:p>
            <a:r>
              <a:rPr lang="en-GB" sz="4000" dirty="0"/>
              <a:t>5. The last Anglo Saxon King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1263079"/>
            <a:ext cx="4986491" cy="149440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Harold </a:t>
            </a:r>
            <a:r>
              <a:rPr lang="en-GB" dirty="0" err="1"/>
              <a:t>Goodwinson</a:t>
            </a:r>
            <a:r>
              <a:rPr lang="en-GB" dirty="0"/>
              <a:t>, who was crowned Edward the confessor’s successor was the last Anglo Saxon King of England.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413" y="1274482"/>
            <a:ext cx="2981325" cy="5334000"/>
          </a:xfrm>
          <a:prstGeom prst="rect">
            <a:avLst/>
          </a:prstGeom>
        </p:spPr>
      </p:pic>
      <p:sp>
        <p:nvSpPr>
          <p:cNvPr id="5" name="Rounded Rectangle 7">
            <a:hlinkClick r:id="rId3" action="ppaction://hlinksldjump"/>
          </p:cNvPr>
          <p:cNvSpPr/>
          <p:nvPr/>
        </p:nvSpPr>
        <p:spPr>
          <a:xfrm>
            <a:off x="757238" y="2922744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1. Early Anglo Saxon Britain </a:t>
            </a:r>
            <a:br>
              <a:rPr lang="en-GB" sz="2400" dirty="0"/>
            </a:br>
            <a:r>
              <a:rPr lang="en-GB" sz="2400" dirty="0"/>
              <a:t>(410 to 560 AD)</a:t>
            </a:r>
          </a:p>
        </p:txBody>
      </p:sp>
      <p:sp>
        <p:nvSpPr>
          <p:cNvPr id="6" name="Rounded Rectangle 8">
            <a:hlinkClick r:id="rId3" action="ppaction://hlinksldjump"/>
          </p:cNvPr>
          <p:cNvSpPr/>
          <p:nvPr/>
        </p:nvSpPr>
        <p:spPr>
          <a:xfrm>
            <a:off x="779360" y="3888969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2. Religious Rule – the Christian Missions (561AD to 750AD) </a:t>
            </a:r>
          </a:p>
        </p:txBody>
      </p:sp>
      <p:sp>
        <p:nvSpPr>
          <p:cNvPr id="7" name="Rounded Rectangle 8">
            <a:hlinkClick r:id="rId3" action="ppaction://hlinksldjump"/>
          </p:cNvPr>
          <p:cNvSpPr/>
          <p:nvPr/>
        </p:nvSpPr>
        <p:spPr>
          <a:xfrm>
            <a:off x="779360" y="4865097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3. Anglo Saxon versus Anglo Saxon (751AD to 860AD)</a:t>
            </a:r>
          </a:p>
        </p:txBody>
      </p:sp>
      <p:sp>
        <p:nvSpPr>
          <p:cNvPr id="8" name="Rounded Rectangle 8">
            <a:hlinkClick r:id="rId4" action="ppaction://hlinksldjump"/>
          </p:cNvPr>
          <p:cNvSpPr/>
          <p:nvPr/>
        </p:nvSpPr>
        <p:spPr>
          <a:xfrm>
            <a:off x="779360" y="5816574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4. Anglo Saxon versus Viking</a:t>
            </a:r>
          </a:p>
          <a:p>
            <a:pPr algn="ctr"/>
            <a:r>
              <a:rPr lang="en-GB" sz="2400" dirty="0"/>
              <a:t>(861AD to 1066AD)</a:t>
            </a:r>
          </a:p>
        </p:txBody>
      </p:sp>
    </p:spTree>
    <p:extLst>
      <p:ext uri="{BB962C8B-B14F-4D97-AF65-F5344CB8AC3E}">
        <p14:creationId xmlns:p14="http://schemas.microsoft.com/office/powerpoint/2010/main" val="21064481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477" y="365126"/>
            <a:ext cx="8686800" cy="1325563"/>
          </a:xfrm>
        </p:spPr>
        <p:txBody>
          <a:bodyPr>
            <a:normAutofit/>
          </a:bodyPr>
          <a:lstStyle/>
          <a:p>
            <a:r>
              <a:rPr lang="en-GB" sz="4000" dirty="0"/>
              <a:t>6. Missions to the British Isles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6476" y="1731759"/>
            <a:ext cx="4203291" cy="12844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Soon after the end of Romans in Britain, Christian missionaries appeared.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9781" y="1690689"/>
            <a:ext cx="2697211" cy="202590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1916" y="1690689"/>
            <a:ext cx="1621361" cy="208182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9781" y="4162143"/>
            <a:ext cx="1660857" cy="21798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7525" y="4325446"/>
            <a:ext cx="2734701" cy="1853268"/>
          </a:xfrm>
          <a:prstGeom prst="rect">
            <a:avLst/>
          </a:prstGeom>
        </p:spPr>
      </p:pic>
      <p:sp>
        <p:nvSpPr>
          <p:cNvPr id="8" name="Rounded Rectangle 7">
            <a:hlinkClick r:id="rId6" action="ppaction://hlinksldjump"/>
          </p:cNvPr>
          <p:cNvSpPr/>
          <p:nvPr/>
        </p:nvSpPr>
        <p:spPr>
          <a:xfrm>
            <a:off x="41538" y="2924686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1. Early Anglo Saxon Britain </a:t>
            </a:r>
            <a:br>
              <a:rPr lang="en-GB" sz="2400" dirty="0"/>
            </a:br>
            <a:r>
              <a:rPr lang="en-GB" sz="2400" dirty="0"/>
              <a:t>(410 to 560 AD)</a:t>
            </a:r>
          </a:p>
        </p:txBody>
      </p:sp>
      <p:sp>
        <p:nvSpPr>
          <p:cNvPr id="9" name="Rounded Rectangle 8">
            <a:hlinkClick r:id="rId7" action="ppaction://hlinksldjump"/>
          </p:cNvPr>
          <p:cNvSpPr/>
          <p:nvPr/>
        </p:nvSpPr>
        <p:spPr>
          <a:xfrm>
            <a:off x="63660" y="3890911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2. Religious Rule – the Christian Missions (561AD to 750AD) </a:t>
            </a:r>
          </a:p>
        </p:txBody>
      </p:sp>
      <p:sp>
        <p:nvSpPr>
          <p:cNvPr id="10" name="Rounded Rectangle 8">
            <a:hlinkClick r:id="rId7" action="ppaction://hlinksldjump"/>
          </p:cNvPr>
          <p:cNvSpPr/>
          <p:nvPr/>
        </p:nvSpPr>
        <p:spPr>
          <a:xfrm>
            <a:off x="63660" y="4867039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3. Anglo Saxon versus Anglo Saxon (751AD to 860AD)</a:t>
            </a:r>
          </a:p>
        </p:txBody>
      </p:sp>
      <p:sp>
        <p:nvSpPr>
          <p:cNvPr id="11" name="Rounded Rectangle 8">
            <a:hlinkClick r:id="rId7" action="ppaction://hlinksldjump"/>
          </p:cNvPr>
          <p:cNvSpPr/>
          <p:nvPr/>
        </p:nvSpPr>
        <p:spPr>
          <a:xfrm>
            <a:off x="63660" y="5818516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4. Anglo Saxon versus Viking</a:t>
            </a:r>
          </a:p>
          <a:p>
            <a:pPr algn="ctr"/>
            <a:r>
              <a:rPr lang="en-GB" sz="2400" dirty="0"/>
              <a:t>(861AD to 1066AD)</a:t>
            </a:r>
          </a:p>
        </p:txBody>
      </p:sp>
    </p:spTree>
    <p:extLst>
      <p:ext uri="{BB962C8B-B14F-4D97-AF65-F5344CB8AC3E}">
        <p14:creationId xmlns:p14="http://schemas.microsoft.com/office/powerpoint/2010/main" val="11087264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8198260" cy="1325563"/>
          </a:xfrm>
        </p:spPr>
        <p:txBody>
          <a:bodyPr/>
          <a:lstStyle/>
          <a:p>
            <a:r>
              <a:rPr lang="en-GB" dirty="0"/>
              <a:t>7. The Venerable Bede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8650" y="1690689"/>
            <a:ext cx="4725166" cy="13255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St Bede was responsible for writing the first true history of England. 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3816" y="1690689"/>
            <a:ext cx="3235427" cy="4738949"/>
          </a:xfrm>
          <a:prstGeom prst="rect">
            <a:avLst/>
          </a:prstGeom>
        </p:spPr>
      </p:pic>
      <p:sp>
        <p:nvSpPr>
          <p:cNvPr id="10" name="Rounded Rectangle 7">
            <a:hlinkClick r:id="rId3" action="ppaction://hlinksldjump"/>
          </p:cNvPr>
          <p:cNvSpPr/>
          <p:nvPr/>
        </p:nvSpPr>
        <p:spPr>
          <a:xfrm>
            <a:off x="628650" y="3016252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1. Early Anglo Saxon Britain </a:t>
            </a:r>
            <a:br>
              <a:rPr lang="en-GB" sz="2400" dirty="0"/>
            </a:br>
            <a:r>
              <a:rPr lang="en-GB" sz="2400" dirty="0"/>
              <a:t>(410 to 560 AD)</a:t>
            </a:r>
          </a:p>
        </p:txBody>
      </p:sp>
      <p:sp>
        <p:nvSpPr>
          <p:cNvPr id="11" name="Rounded Rectangle 8">
            <a:hlinkClick r:id="rId4" action="ppaction://hlinksldjump"/>
          </p:cNvPr>
          <p:cNvSpPr/>
          <p:nvPr/>
        </p:nvSpPr>
        <p:spPr>
          <a:xfrm>
            <a:off x="650772" y="3982477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2. Religious Rule – the Christian Missions (561AD to 750AD) </a:t>
            </a:r>
          </a:p>
        </p:txBody>
      </p:sp>
      <p:sp>
        <p:nvSpPr>
          <p:cNvPr id="12" name="Rounded Rectangle 8">
            <a:hlinkClick r:id="rId3" action="ppaction://hlinksldjump"/>
          </p:cNvPr>
          <p:cNvSpPr/>
          <p:nvPr/>
        </p:nvSpPr>
        <p:spPr>
          <a:xfrm>
            <a:off x="650772" y="4958605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3. Anglo Saxon versus Anglo Saxon (751AD to 860AD)</a:t>
            </a:r>
          </a:p>
        </p:txBody>
      </p:sp>
      <p:sp>
        <p:nvSpPr>
          <p:cNvPr id="13" name="Rounded Rectangle 8">
            <a:hlinkClick r:id="rId3" action="ppaction://hlinksldjump"/>
          </p:cNvPr>
          <p:cNvSpPr/>
          <p:nvPr/>
        </p:nvSpPr>
        <p:spPr>
          <a:xfrm>
            <a:off x="650772" y="5910082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4. Anglo Saxon versus Viking</a:t>
            </a:r>
          </a:p>
          <a:p>
            <a:pPr algn="ctr"/>
            <a:r>
              <a:rPr lang="en-GB" sz="2400" dirty="0"/>
              <a:t>(861AD to 1066AD)</a:t>
            </a:r>
          </a:p>
        </p:txBody>
      </p:sp>
    </p:spTree>
    <p:extLst>
      <p:ext uri="{BB962C8B-B14F-4D97-AF65-F5344CB8AC3E}">
        <p14:creationId xmlns:p14="http://schemas.microsoft.com/office/powerpoint/2010/main" val="239364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8. Horsa and Hengest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85751" y="1452497"/>
            <a:ext cx="4286249" cy="1146175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/>
              <a:t>With no armies of his own, the King of Britain sought the help of the Anglo Saxon mercenaries.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7961" y="1396531"/>
            <a:ext cx="4000500" cy="22432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325" y="4210073"/>
            <a:ext cx="3943350" cy="1984820"/>
          </a:xfrm>
          <a:prstGeom prst="rect">
            <a:avLst/>
          </a:prstGeom>
        </p:spPr>
      </p:pic>
      <p:sp>
        <p:nvSpPr>
          <p:cNvPr id="7" name="Rounded Rectangle 7">
            <a:hlinkClick r:id="rId4" action="ppaction://hlinksldjump"/>
          </p:cNvPr>
          <p:cNvSpPr/>
          <p:nvPr/>
        </p:nvSpPr>
        <p:spPr>
          <a:xfrm>
            <a:off x="285751" y="2778060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1. Early Anglo Saxon Britain </a:t>
            </a:r>
            <a:br>
              <a:rPr lang="en-GB" sz="2400" dirty="0"/>
            </a:br>
            <a:r>
              <a:rPr lang="en-GB" sz="2400" dirty="0"/>
              <a:t>(410 to 560 AD)</a:t>
            </a:r>
          </a:p>
        </p:txBody>
      </p:sp>
      <p:sp>
        <p:nvSpPr>
          <p:cNvPr id="9" name="Rounded Rectangle 8">
            <a:hlinkClick r:id="rId5" action="ppaction://hlinksldjump"/>
          </p:cNvPr>
          <p:cNvSpPr/>
          <p:nvPr/>
        </p:nvSpPr>
        <p:spPr>
          <a:xfrm>
            <a:off x="307873" y="3744285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2. Religious Rule – the Christian Missions (561AD to 750AD) </a:t>
            </a:r>
          </a:p>
        </p:txBody>
      </p:sp>
      <p:sp>
        <p:nvSpPr>
          <p:cNvPr id="10" name="Rounded Rectangle 8">
            <a:hlinkClick r:id="rId5" action="ppaction://hlinksldjump"/>
          </p:cNvPr>
          <p:cNvSpPr/>
          <p:nvPr/>
        </p:nvSpPr>
        <p:spPr>
          <a:xfrm>
            <a:off x="307873" y="4720413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3. Anglo Saxon versus Anglo Saxon (751AD to 860AD)</a:t>
            </a:r>
          </a:p>
        </p:txBody>
      </p:sp>
      <p:sp>
        <p:nvSpPr>
          <p:cNvPr id="11" name="Rounded Rectangle 8">
            <a:hlinkClick r:id="rId5" action="ppaction://hlinksldjump"/>
          </p:cNvPr>
          <p:cNvSpPr/>
          <p:nvPr/>
        </p:nvSpPr>
        <p:spPr>
          <a:xfrm>
            <a:off x="307873" y="5671890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4. Anglo Saxon versus Viking</a:t>
            </a:r>
          </a:p>
          <a:p>
            <a:pPr algn="ctr"/>
            <a:r>
              <a:rPr lang="en-GB" sz="2400" dirty="0"/>
              <a:t>(861AD to 1066AD)</a:t>
            </a:r>
          </a:p>
        </p:txBody>
      </p:sp>
    </p:spTree>
    <p:extLst>
      <p:ext uri="{BB962C8B-B14F-4D97-AF65-F5344CB8AC3E}">
        <p14:creationId xmlns:p14="http://schemas.microsoft.com/office/powerpoint/2010/main" val="35004685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8801" y="166627"/>
            <a:ext cx="8198260" cy="1325563"/>
          </a:xfrm>
        </p:spPr>
        <p:txBody>
          <a:bodyPr/>
          <a:lstStyle/>
          <a:p>
            <a:r>
              <a:rPr lang="en-GB" dirty="0"/>
              <a:t>9. An Anglo Saxon England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38049" y="1268911"/>
            <a:ext cx="4572000" cy="148857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When Erik Bloodaxe was driven from York, by his fellow Vikings, an Anglo Saxon king ruled the whole of England.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86542" y="3484685"/>
            <a:ext cx="250421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dirty="0"/>
              <a:t>A coin and its replica minted in York during Eric’s reign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217" y="3923396"/>
            <a:ext cx="3774051" cy="22063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886249" y="6147981"/>
            <a:ext cx="341137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00" dirty="0"/>
              <a:t>Reconstruction painting of the wooden houses of the Viking-Age city of </a:t>
            </a:r>
            <a:r>
              <a:rPr lang="en-GB" sz="800" dirty="0" err="1"/>
              <a:t>Jorvik</a:t>
            </a:r>
            <a:r>
              <a:rPr lang="en-GB" sz="800" dirty="0"/>
              <a:t>, © York Archaeological Trust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904" y="1417277"/>
            <a:ext cx="1970039" cy="205958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943" y="1417277"/>
            <a:ext cx="1942532" cy="1918251"/>
          </a:xfrm>
          <a:prstGeom prst="rect">
            <a:avLst/>
          </a:prstGeom>
        </p:spPr>
      </p:pic>
      <p:sp>
        <p:nvSpPr>
          <p:cNvPr id="10" name="Rounded Rectangle 7">
            <a:hlinkClick r:id="rId5" action="ppaction://hlinksldjump"/>
          </p:cNvPr>
          <p:cNvSpPr/>
          <p:nvPr/>
        </p:nvSpPr>
        <p:spPr>
          <a:xfrm>
            <a:off x="238049" y="2800797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1. Early Anglo Saxon Britain </a:t>
            </a:r>
            <a:br>
              <a:rPr lang="en-GB" sz="2400" dirty="0"/>
            </a:br>
            <a:r>
              <a:rPr lang="en-GB" sz="2400" dirty="0"/>
              <a:t>(410 to 560 AD)</a:t>
            </a:r>
          </a:p>
        </p:txBody>
      </p:sp>
      <p:sp>
        <p:nvSpPr>
          <p:cNvPr id="12" name="Rounded Rectangle 8">
            <a:hlinkClick r:id="rId5" action="ppaction://hlinksldjump"/>
          </p:cNvPr>
          <p:cNvSpPr/>
          <p:nvPr/>
        </p:nvSpPr>
        <p:spPr>
          <a:xfrm>
            <a:off x="260171" y="3767022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2. Religious Rule – the Christian Missions (561AD to 750AD) </a:t>
            </a:r>
          </a:p>
        </p:txBody>
      </p:sp>
      <p:sp>
        <p:nvSpPr>
          <p:cNvPr id="13" name="Rounded Rectangle 8">
            <a:hlinkClick r:id="rId5" action="ppaction://hlinksldjump"/>
          </p:cNvPr>
          <p:cNvSpPr/>
          <p:nvPr/>
        </p:nvSpPr>
        <p:spPr>
          <a:xfrm>
            <a:off x="260171" y="4743150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3. Anglo Saxon versus Anglo Saxon (751AD to 860AD)</a:t>
            </a:r>
          </a:p>
        </p:txBody>
      </p:sp>
      <p:sp>
        <p:nvSpPr>
          <p:cNvPr id="14" name="Rounded Rectangle 8">
            <a:hlinkClick r:id="rId6" action="ppaction://hlinksldjump"/>
          </p:cNvPr>
          <p:cNvSpPr/>
          <p:nvPr/>
        </p:nvSpPr>
        <p:spPr>
          <a:xfrm>
            <a:off x="260171" y="5694627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4. Anglo Saxon versus Viking</a:t>
            </a:r>
          </a:p>
          <a:p>
            <a:pPr algn="ctr"/>
            <a:r>
              <a:rPr lang="en-GB" sz="2400" dirty="0"/>
              <a:t>(861AD to 1066AD)</a:t>
            </a:r>
          </a:p>
        </p:txBody>
      </p:sp>
    </p:spTree>
    <p:extLst>
      <p:ext uri="{BB962C8B-B14F-4D97-AF65-F5344CB8AC3E}">
        <p14:creationId xmlns:p14="http://schemas.microsoft.com/office/powerpoint/2010/main" val="32375599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8198260" cy="1325563"/>
          </a:xfrm>
        </p:spPr>
        <p:txBody>
          <a:bodyPr/>
          <a:lstStyle/>
          <a:p>
            <a:r>
              <a:rPr lang="en-GB" dirty="0"/>
              <a:t>10. Viking Victories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59094" y="1498685"/>
            <a:ext cx="4584905" cy="1358815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/>
              <a:t>Landing a great army, in Northumbria, the Vikings quickly seized York and marched south.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28" y="3862212"/>
            <a:ext cx="4000041" cy="262288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629" y="1508209"/>
            <a:ext cx="3930445" cy="2481143"/>
          </a:xfrm>
          <a:prstGeom prst="rect">
            <a:avLst/>
          </a:prstGeom>
        </p:spPr>
      </p:pic>
      <p:sp>
        <p:nvSpPr>
          <p:cNvPr id="6" name="Rounded Rectangle 7">
            <a:hlinkClick r:id="rId4" action="ppaction://hlinksldjump"/>
          </p:cNvPr>
          <p:cNvSpPr/>
          <p:nvPr/>
        </p:nvSpPr>
        <p:spPr>
          <a:xfrm>
            <a:off x="4628690" y="2823256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1. Early Anglo Saxon Britain </a:t>
            </a:r>
            <a:br>
              <a:rPr lang="en-GB" sz="2400" dirty="0"/>
            </a:br>
            <a:r>
              <a:rPr lang="en-GB" sz="2400" dirty="0"/>
              <a:t>(410 to 560 AD)</a:t>
            </a:r>
          </a:p>
        </p:txBody>
      </p:sp>
      <p:sp>
        <p:nvSpPr>
          <p:cNvPr id="7" name="Rounded Rectangle 8">
            <a:hlinkClick r:id="rId4" action="ppaction://hlinksldjump"/>
          </p:cNvPr>
          <p:cNvSpPr/>
          <p:nvPr/>
        </p:nvSpPr>
        <p:spPr>
          <a:xfrm>
            <a:off x="4650812" y="3789481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2. Religious Rule – the Christian Missions (561AD to 750AD) </a:t>
            </a:r>
          </a:p>
        </p:txBody>
      </p:sp>
      <p:sp>
        <p:nvSpPr>
          <p:cNvPr id="8" name="Rounded Rectangle 8">
            <a:hlinkClick r:id="rId4" action="ppaction://hlinksldjump"/>
          </p:cNvPr>
          <p:cNvSpPr/>
          <p:nvPr/>
        </p:nvSpPr>
        <p:spPr>
          <a:xfrm>
            <a:off x="4650812" y="4765609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3. Anglo Saxon versus Anglo Saxon (751AD to 860AD)</a:t>
            </a:r>
          </a:p>
        </p:txBody>
      </p:sp>
      <p:sp>
        <p:nvSpPr>
          <p:cNvPr id="11" name="Rounded Rectangle 8">
            <a:hlinkClick r:id="rId5" action="ppaction://hlinksldjump"/>
          </p:cNvPr>
          <p:cNvSpPr/>
          <p:nvPr/>
        </p:nvSpPr>
        <p:spPr>
          <a:xfrm>
            <a:off x="4650812" y="5717086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4. Anglo Saxon versus Viking</a:t>
            </a:r>
          </a:p>
          <a:p>
            <a:pPr algn="ctr"/>
            <a:r>
              <a:rPr lang="en-GB" sz="2400" dirty="0"/>
              <a:t>(861AD to 1066AD)</a:t>
            </a:r>
          </a:p>
        </p:txBody>
      </p:sp>
    </p:spTree>
    <p:extLst>
      <p:ext uri="{BB962C8B-B14F-4D97-AF65-F5344CB8AC3E}">
        <p14:creationId xmlns:p14="http://schemas.microsoft.com/office/powerpoint/2010/main" val="3918476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477" y="200126"/>
            <a:ext cx="8565609" cy="1325563"/>
          </a:xfrm>
        </p:spPr>
        <p:txBody>
          <a:bodyPr/>
          <a:lstStyle/>
          <a:p>
            <a:r>
              <a:rPr lang="en-GB" dirty="0"/>
              <a:t>11. Offa’s Dyke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1477" y="1274481"/>
            <a:ext cx="4572000" cy="158301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Offa, King of Mercia, built a great earthwork dyke to keep his kingdom safe from the Welsh.  </a:t>
            </a:r>
          </a:p>
        </p:txBody>
      </p:sp>
      <p:sp>
        <p:nvSpPr>
          <p:cNvPr id="7" name="Rectangle 6"/>
          <p:cNvSpPr/>
          <p:nvPr/>
        </p:nvSpPr>
        <p:spPr>
          <a:xfrm>
            <a:off x="4775797" y="6091855"/>
            <a:ext cx="341137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00" dirty="0"/>
              <a:t>How Offa’s Dyke looks today.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294" y="4318023"/>
            <a:ext cx="4173722" cy="177383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5797" y="1389728"/>
            <a:ext cx="4197219" cy="222977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743477" y="3701050"/>
            <a:ext cx="341137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00" dirty="0"/>
              <a:t>How Offa’s Dyke  might have looked </a:t>
            </a:r>
          </a:p>
        </p:txBody>
      </p:sp>
      <p:sp>
        <p:nvSpPr>
          <p:cNvPr id="11" name="Rounded Rectangle 7">
            <a:hlinkClick r:id="rId4" action="ppaction://hlinksldjump"/>
          </p:cNvPr>
          <p:cNvSpPr/>
          <p:nvPr/>
        </p:nvSpPr>
        <p:spPr>
          <a:xfrm>
            <a:off x="139157" y="2801016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1. Early Anglo Saxon Britain </a:t>
            </a:r>
            <a:br>
              <a:rPr lang="en-GB" sz="2400" dirty="0"/>
            </a:br>
            <a:r>
              <a:rPr lang="en-GB" sz="2400" dirty="0"/>
              <a:t>(410 to 560 AD)</a:t>
            </a:r>
          </a:p>
        </p:txBody>
      </p:sp>
      <p:sp>
        <p:nvSpPr>
          <p:cNvPr id="12" name="Rounded Rectangle 8">
            <a:hlinkClick r:id="rId4" action="ppaction://hlinksldjump"/>
          </p:cNvPr>
          <p:cNvSpPr/>
          <p:nvPr/>
        </p:nvSpPr>
        <p:spPr>
          <a:xfrm>
            <a:off x="161279" y="3767241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2. Religious Rule – the Christian Missions (561AD to 750AD) </a:t>
            </a:r>
          </a:p>
        </p:txBody>
      </p:sp>
      <p:sp>
        <p:nvSpPr>
          <p:cNvPr id="13" name="Rounded Rectangle 8">
            <a:hlinkClick r:id="rId5" action="ppaction://hlinksldjump"/>
          </p:cNvPr>
          <p:cNvSpPr/>
          <p:nvPr/>
        </p:nvSpPr>
        <p:spPr>
          <a:xfrm>
            <a:off x="161279" y="4743369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3. Anglo Saxon versus Anglo Saxon (751AD to 860AD)</a:t>
            </a:r>
          </a:p>
        </p:txBody>
      </p:sp>
      <p:sp>
        <p:nvSpPr>
          <p:cNvPr id="14" name="Rounded Rectangle 8">
            <a:hlinkClick r:id="rId4" action="ppaction://hlinksldjump"/>
          </p:cNvPr>
          <p:cNvSpPr/>
          <p:nvPr/>
        </p:nvSpPr>
        <p:spPr>
          <a:xfrm>
            <a:off x="161279" y="5694846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4. Anglo Saxon versus Viking</a:t>
            </a:r>
          </a:p>
          <a:p>
            <a:pPr algn="ctr"/>
            <a:r>
              <a:rPr lang="en-GB" sz="2400" dirty="0"/>
              <a:t>(861AD to 1066AD)</a:t>
            </a:r>
          </a:p>
        </p:txBody>
      </p:sp>
    </p:spTree>
    <p:extLst>
      <p:ext uri="{BB962C8B-B14F-4D97-AF65-F5344CB8AC3E}">
        <p14:creationId xmlns:p14="http://schemas.microsoft.com/office/powerpoint/2010/main" val="29095145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388" y="200126"/>
            <a:ext cx="8611698" cy="1325563"/>
          </a:xfrm>
        </p:spPr>
        <p:txBody>
          <a:bodyPr/>
          <a:lstStyle/>
          <a:p>
            <a:r>
              <a:rPr lang="en-GB" dirty="0"/>
              <a:t>12. Christian King in the North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24516" y="1274482"/>
            <a:ext cx="4572000" cy="5345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 </a:t>
            </a:r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4608369" y="1141355"/>
            <a:ext cx="4286851" cy="16973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After marrying the princess of Kent, Edwin became the second Christian King in England. </a:t>
            </a:r>
          </a:p>
        </p:txBody>
      </p:sp>
      <p:sp>
        <p:nvSpPr>
          <p:cNvPr id="3" name="Rectangle 2"/>
          <p:cNvSpPr/>
          <p:nvPr/>
        </p:nvSpPr>
        <p:spPr>
          <a:xfrm>
            <a:off x="24092" y="5820973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000" dirty="0"/>
              <a:t>Edwin’s conversion to Christianity John Speed - John Speed's Saxon Heptarchy 1611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388" y="1525689"/>
            <a:ext cx="4369408" cy="4167188"/>
          </a:xfrm>
          <a:prstGeom prst="rect">
            <a:avLst/>
          </a:prstGeom>
        </p:spPr>
      </p:pic>
      <p:sp>
        <p:nvSpPr>
          <p:cNvPr id="7" name="Rounded Rectangle 7">
            <a:hlinkClick r:id="rId3" action="ppaction://hlinksldjump"/>
          </p:cNvPr>
          <p:cNvSpPr/>
          <p:nvPr/>
        </p:nvSpPr>
        <p:spPr>
          <a:xfrm>
            <a:off x="4638009" y="2838670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1. Early Anglo Saxon Britain </a:t>
            </a:r>
            <a:br>
              <a:rPr lang="en-GB" sz="2400" dirty="0"/>
            </a:br>
            <a:r>
              <a:rPr lang="en-GB" sz="2400" dirty="0"/>
              <a:t>(410 to 560 AD)</a:t>
            </a:r>
          </a:p>
        </p:txBody>
      </p:sp>
      <p:sp>
        <p:nvSpPr>
          <p:cNvPr id="8" name="Rounded Rectangle 8">
            <a:hlinkClick r:id="rId4" action="ppaction://hlinksldjump"/>
          </p:cNvPr>
          <p:cNvSpPr/>
          <p:nvPr/>
        </p:nvSpPr>
        <p:spPr>
          <a:xfrm>
            <a:off x="4660131" y="3804895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2. Religious Rule – the Christian Missions (561AD to 750AD) </a:t>
            </a:r>
          </a:p>
        </p:txBody>
      </p:sp>
      <p:sp>
        <p:nvSpPr>
          <p:cNvPr id="10" name="Rounded Rectangle 8">
            <a:hlinkClick r:id="rId3" action="ppaction://hlinksldjump"/>
          </p:cNvPr>
          <p:cNvSpPr/>
          <p:nvPr/>
        </p:nvSpPr>
        <p:spPr>
          <a:xfrm>
            <a:off x="4660131" y="4781023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3. Anglo Saxon versus Anglo Saxon (751AD to 860AD)</a:t>
            </a:r>
          </a:p>
        </p:txBody>
      </p:sp>
      <p:sp>
        <p:nvSpPr>
          <p:cNvPr id="12" name="Rounded Rectangle 8">
            <a:hlinkClick r:id="rId3" action="ppaction://hlinksldjump"/>
          </p:cNvPr>
          <p:cNvSpPr/>
          <p:nvPr/>
        </p:nvSpPr>
        <p:spPr>
          <a:xfrm>
            <a:off x="4660131" y="5732500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4. Anglo Saxon versus Viking</a:t>
            </a:r>
          </a:p>
          <a:p>
            <a:pPr algn="ctr"/>
            <a:r>
              <a:rPr lang="en-GB" sz="2400" dirty="0"/>
              <a:t>(861AD to 1066AD)</a:t>
            </a:r>
          </a:p>
        </p:txBody>
      </p:sp>
    </p:spTree>
    <p:extLst>
      <p:ext uri="{BB962C8B-B14F-4D97-AF65-F5344CB8AC3E}">
        <p14:creationId xmlns:p14="http://schemas.microsoft.com/office/powerpoint/2010/main" val="6213836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8850" y="103187"/>
            <a:ext cx="8279376" cy="1325563"/>
          </a:xfrm>
        </p:spPr>
        <p:txBody>
          <a:bodyPr/>
          <a:lstStyle/>
          <a:p>
            <a:r>
              <a:rPr lang="en-GB" dirty="0"/>
              <a:t>13. A Viking King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94284" y="1181100"/>
            <a:ext cx="5225891" cy="157321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When Aethelred the Unready was defeated by Swein Forkbeard, it wasn’t long before Cnut, Swein’s son, was crowned king of England. 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8" y="1428750"/>
            <a:ext cx="3745706" cy="46101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18170" y="6152018"/>
            <a:ext cx="1851789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800" dirty="0">
                <a:solidFill>
                  <a:prstClr val="black"/>
                </a:solidFill>
              </a:rPr>
              <a:t>An artist impression of Swein Forkbeard</a:t>
            </a:r>
          </a:p>
        </p:txBody>
      </p:sp>
      <p:sp>
        <p:nvSpPr>
          <p:cNvPr id="7" name="Rounded Rectangle 7">
            <a:hlinkClick r:id="rId3" action="ppaction://hlinksldjump"/>
          </p:cNvPr>
          <p:cNvSpPr/>
          <p:nvPr/>
        </p:nvSpPr>
        <p:spPr>
          <a:xfrm>
            <a:off x="4242904" y="2681724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1. Early Anglo Saxon Britain </a:t>
            </a:r>
            <a:br>
              <a:rPr lang="en-GB" sz="2400" dirty="0"/>
            </a:br>
            <a:r>
              <a:rPr lang="en-GB" sz="2400" dirty="0"/>
              <a:t>(410 to 560 AD)</a:t>
            </a:r>
          </a:p>
        </p:txBody>
      </p:sp>
      <p:sp>
        <p:nvSpPr>
          <p:cNvPr id="8" name="Rounded Rectangle 8">
            <a:hlinkClick r:id="rId3" action="ppaction://hlinksldjump"/>
          </p:cNvPr>
          <p:cNvSpPr/>
          <p:nvPr/>
        </p:nvSpPr>
        <p:spPr>
          <a:xfrm>
            <a:off x="4265026" y="3647949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2. Religious Rule – the Christian Missions (561AD to 750AD) </a:t>
            </a:r>
          </a:p>
        </p:txBody>
      </p:sp>
      <p:sp>
        <p:nvSpPr>
          <p:cNvPr id="10" name="Rounded Rectangle 8">
            <a:hlinkClick r:id="rId3" action="ppaction://hlinksldjump"/>
          </p:cNvPr>
          <p:cNvSpPr/>
          <p:nvPr/>
        </p:nvSpPr>
        <p:spPr>
          <a:xfrm>
            <a:off x="4265026" y="4624077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3. Anglo Saxon versus Anglo Saxon (751AD to 860AD)</a:t>
            </a:r>
          </a:p>
        </p:txBody>
      </p:sp>
      <p:sp>
        <p:nvSpPr>
          <p:cNvPr id="11" name="Rounded Rectangle 8">
            <a:hlinkClick r:id="rId4" action="ppaction://hlinksldjump"/>
          </p:cNvPr>
          <p:cNvSpPr/>
          <p:nvPr/>
        </p:nvSpPr>
        <p:spPr>
          <a:xfrm>
            <a:off x="4265026" y="5575554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4. Anglo Saxon versus Viking</a:t>
            </a:r>
          </a:p>
          <a:p>
            <a:pPr algn="ctr"/>
            <a:r>
              <a:rPr lang="en-GB" sz="2400" dirty="0"/>
              <a:t>(861AD to 1066AD)</a:t>
            </a:r>
          </a:p>
        </p:txBody>
      </p:sp>
    </p:spTree>
    <p:extLst>
      <p:ext uri="{BB962C8B-B14F-4D97-AF65-F5344CB8AC3E}">
        <p14:creationId xmlns:p14="http://schemas.microsoft.com/office/powerpoint/2010/main" val="20911821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826" y="200126"/>
            <a:ext cx="8198260" cy="1325563"/>
          </a:xfrm>
        </p:spPr>
        <p:txBody>
          <a:bodyPr/>
          <a:lstStyle/>
          <a:p>
            <a:r>
              <a:rPr lang="en-GB" dirty="0"/>
              <a:t>14. Vikings defeat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239" y="1237701"/>
            <a:ext cx="4468402" cy="14054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Athelstan, son of  Edwin, defeated a Viking fleet off the coast of Kent.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114053" y="3715862"/>
            <a:ext cx="152317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dirty="0"/>
              <a:t>Viking raiders accepting defeat</a:t>
            </a:r>
          </a:p>
        </p:txBody>
      </p:sp>
      <p:sp>
        <p:nvSpPr>
          <p:cNvPr id="7" name="Rectangle 6"/>
          <p:cNvSpPr/>
          <p:nvPr/>
        </p:nvSpPr>
        <p:spPr>
          <a:xfrm>
            <a:off x="4982836" y="6399320"/>
            <a:ext cx="341137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00" dirty="0"/>
              <a:t>Reconstruction of the battle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9008" y="1274482"/>
            <a:ext cx="3339026" cy="242079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5988" y="4038181"/>
            <a:ext cx="3398413" cy="2380053"/>
          </a:xfrm>
          <a:prstGeom prst="rect">
            <a:avLst/>
          </a:prstGeom>
        </p:spPr>
      </p:pic>
      <p:sp>
        <p:nvSpPr>
          <p:cNvPr id="8" name="Rounded Rectangle 7">
            <a:hlinkClick r:id="rId4" action="ppaction://hlinksldjump"/>
          </p:cNvPr>
          <p:cNvSpPr/>
          <p:nvPr/>
        </p:nvSpPr>
        <p:spPr>
          <a:xfrm>
            <a:off x="333427" y="2732496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1. Early Anglo Saxon Britain </a:t>
            </a:r>
            <a:br>
              <a:rPr lang="en-GB" sz="2400" dirty="0"/>
            </a:br>
            <a:r>
              <a:rPr lang="en-GB" sz="2400" dirty="0"/>
              <a:t>(410 to 560 AD)</a:t>
            </a:r>
          </a:p>
        </p:txBody>
      </p:sp>
      <p:sp>
        <p:nvSpPr>
          <p:cNvPr id="10" name="Rounded Rectangle 8">
            <a:hlinkClick r:id="rId4" action="ppaction://hlinksldjump"/>
          </p:cNvPr>
          <p:cNvSpPr/>
          <p:nvPr/>
        </p:nvSpPr>
        <p:spPr>
          <a:xfrm>
            <a:off x="355549" y="3698721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2. Religious Rule – the Christian Missions (561AD to 750AD) </a:t>
            </a:r>
          </a:p>
        </p:txBody>
      </p:sp>
      <p:sp>
        <p:nvSpPr>
          <p:cNvPr id="12" name="Rounded Rectangle 8">
            <a:hlinkClick r:id="rId5" action="ppaction://hlinksldjump"/>
          </p:cNvPr>
          <p:cNvSpPr/>
          <p:nvPr/>
        </p:nvSpPr>
        <p:spPr>
          <a:xfrm>
            <a:off x="355549" y="4674849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3. Anglo Saxon versus Anglo Saxon (751AD to 860AD)</a:t>
            </a:r>
          </a:p>
        </p:txBody>
      </p:sp>
      <p:sp>
        <p:nvSpPr>
          <p:cNvPr id="13" name="Rounded Rectangle 8">
            <a:hlinkClick r:id="rId4" action="ppaction://hlinksldjump"/>
          </p:cNvPr>
          <p:cNvSpPr/>
          <p:nvPr/>
        </p:nvSpPr>
        <p:spPr>
          <a:xfrm>
            <a:off x="355549" y="5626326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4. Anglo Saxon versus Viking</a:t>
            </a:r>
          </a:p>
          <a:p>
            <a:pPr algn="ctr"/>
            <a:r>
              <a:rPr lang="en-GB" sz="2400" dirty="0"/>
              <a:t>(861AD to 1066AD)</a:t>
            </a:r>
          </a:p>
        </p:txBody>
      </p:sp>
    </p:spTree>
    <p:extLst>
      <p:ext uri="{BB962C8B-B14F-4D97-AF65-F5344CB8AC3E}">
        <p14:creationId xmlns:p14="http://schemas.microsoft.com/office/powerpoint/2010/main" val="5768454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600" y="223837"/>
            <a:ext cx="8279376" cy="1325563"/>
          </a:xfrm>
        </p:spPr>
        <p:txBody>
          <a:bodyPr/>
          <a:lstStyle/>
          <a:p>
            <a:r>
              <a:rPr lang="en-GB" dirty="0"/>
              <a:t>15. Alfred the Great, Danelaw and Athelstan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57154" y="1145024"/>
            <a:ext cx="4986845" cy="17081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 Alfred did not give up. Rallying men loyal to his crown, he defeated the Vikings at the Battle of Edington.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600" y="1703336"/>
            <a:ext cx="3493478" cy="4346473"/>
          </a:xfrm>
          <a:prstGeom prst="rect">
            <a:avLst/>
          </a:prstGeom>
        </p:spPr>
      </p:pic>
      <p:sp>
        <p:nvSpPr>
          <p:cNvPr id="5" name="Rounded Rectangle 7">
            <a:hlinkClick r:id="rId3" action="ppaction://hlinksldjump"/>
          </p:cNvPr>
          <p:cNvSpPr/>
          <p:nvPr/>
        </p:nvSpPr>
        <p:spPr>
          <a:xfrm>
            <a:off x="4385779" y="2853174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1. Early Anglo Saxon Britain </a:t>
            </a:r>
            <a:br>
              <a:rPr lang="en-GB" sz="2400" dirty="0"/>
            </a:br>
            <a:r>
              <a:rPr lang="en-GB" sz="2400" dirty="0"/>
              <a:t>(410 to 560 AD)</a:t>
            </a:r>
          </a:p>
        </p:txBody>
      </p:sp>
      <p:sp>
        <p:nvSpPr>
          <p:cNvPr id="6" name="Rounded Rectangle 8">
            <a:hlinkClick r:id="rId3" action="ppaction://hlinksldjump"/>
          </p:cNvPr>
          <p:cNvSpPr/>
          <p:nvPr/>
        </p:nvSpPr>
        <p:spPr>
          <a:xfrm>
            <a:off x="4407901" y="3819399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2. Religious Rule – the Christian Missions (561AD to 750AD) </a:t>
            </a:r>
          </a:p>
        </p:txBody>
      </p:sp>
      <p:sp>
        <p:nvSpPr>
          <p:cNvPr id="7" name="Rounded Rectangle 8">
            <a:hlinkClick r:id="rId3" action="ppaction://hlinksldjump"/>
          </p:cNvPr>
          <p:cNvSpPr/>
          <p:nvPr/>
        </p:nvSpPr>
        <p:spPr>
          <a:xfrm>
            <a:off x="4407901" y="4795527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3. Anglo Saxon versus Anglo Saxon (751AD to 860AD)</a:t>
            </a:r>
          </a:p>
        </p:txBody>
      </p:sp>
      <p:sp>
        <p:nvSpPr>
          <p:cNvPr id="8" name="Rounded Rectangle 8">
            <a:hlinkClick r:id="rId4" action="ppaction://hlinksldjump"/>
          </p:cNvPr>
          <p:cNvSpPr/>
          <p:nvPr/>
        </p:nvSpPr>
        <p:spPr>
          <a:xfrm>
            <a:off x="4407901" y="5747004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4. Anglo Saxon versus Viking</a:t>
            </a:r>
          </a:p>
          <a:p>
            <a:pPr algn="ctr"/>
            <a:r>
              <a:rPr lang="en-GB" sz="2400" dirty="0"/>
              <a:t>(861AD to 1066AD)</a:t>
            </a:r>
          </a:p>
        </p:txBody>
      </p:sp>
    </p:spTree>
    <p:extLst>
      <p:ext uri="{BB962C8B-B14F-4D97-AF65-F5344CB8AC3E}">
        <p14:creationId xmlns:p14="http://schemas.microsoft.com/office/powerpoint/2010/main" val="26101823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8756" y="200126"/>
            <a:ext cx="8408330" cy="1325563"/>
          </a:xfrm>
        </p:spPr>
        <p:txBody>
          <a:bodyPr/>
          <a:lstStyle/>
          <a:p>
            <a:r>
              <a:rPr lang="en-GB" dirty="0"/>
              <a:t>16. The first monasteries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28756" y="1255165"/>
            <a:ext cx="4901806" cy="161662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St Aidan built the monastery of Lindisfarne, where missionaries were trained to help convert the Anglo Saxons.</a:t>
            </a:r>
          </a:p>
        </p:txBody>
      </p:sp>
      <p:sp>
        <p:nvSpPr>
          <p:cNvPr id="7" name="Rectangle 6"/>
          <p:cNvSpPr/>
          <p:nvPr/>
        </p:nvSpPr>
        <p:spPr>
          <a:xfrm>
            <a:off x="5230562" y="3724574"/>
            <a:ext cx="391343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00" dirty="0"/>
              <a:t>An artist’s impression of the 7th-century monastery at Lindisfarne</a:t>
            </a:r>
            <a:br>
              <a:rPr lang="en-GB" sz="800" dirty="0"/>
            </a:br>
            <a:r>
              <a:rPr lang="en-GB" sz="800" dirty="0"/>
              <a:t>© Historic England (illustration by Peter Dunn)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148" y="1213230"/>
            <a:ext cx="3654008" cy="243600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3148" y="4138467"/>
            <a:ext cx="3502232" cy="2605661"/>
          </a:xfrm>
          <a:prstGeom prst="rect">
            <a:avLst/>
          </a:prstGeom>
        </p:spPr>
      </p:pic>
      <p:sp>
        <p:nvSpPr>
          <p:cNvPr id="10" name="Rounded Rectangle 7">
            <a:hlinkClick r:id="rId4" action="ppaction://hlinksldjump"/>
          </p:cNvPr>
          <p:cNvSpPr/>
          <p:nvPr/>
        </p:nvSpPr>
        <p:spPr>
          <a:xfrm>
            <a:off x="471488" y="2932666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1. Early Anglo Saxon Britain </a:t>
            </a:r>
            <a:br>
              <a:rPr lang="en-GB" sz="2400" dirty="0"/>
            </a:br>
            <a:r>
              <a:rPr lang="en-GB" sz="2400" dirty="0"/>
              <a:t>(410 to 560 AD)</a:t>
            </a:r>
          </a:p>
        </p:txBody>
      </p:sp>
      <p:sp>
        <p:nvSpPr>
          <p:cNvPr id="11" name="Rounded Rectangle 8">
            <a:hlinkClick r:id="rId5" action="ppaction://hlinksldjump"/>
          </p:cNvPr>
          <p:cNvSpPr/>
          <p:nvPr/>
        </p:nvSpPr>
        <p:spPr>
          <a:xfrm>
            <a:off x="493610" y="3898891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2. Religious Rule – the Christian Missions (561AD to 750AD) </a:t>
            </a:r>
          </a:p>
        </p:txBody>
      </p:sp>
      <p:sp>
        <p:nvSpPr>
          <p:cNvPr id="12" name="Rounded Rectangle 8">
            <a:hlinkClick r:id="rId4" action="ppaction://hlinksldjump"/>
          </p:cNvPr>
          <p:cNvSpPr/>
          <p:nvPr/>
        </p:nvSpPr>
        <p:spPr>
          <a:xfrm>
            <a:off x="493610" y="4875019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3. Anglo Saxon versus Anglo Saxon (751AD to 860AD)</a:t>
            </a:r>
          </a:p>
        </p:txBody>
      </p:sp>
      <p:sp>
        <p:nvSpPr>
          <p:cNvPr id="13" name="Rounded Rectangle 8">
            <a:hlinkClick r:id="rId4" action="ppaction://hlinksldjump"/>
          </p:cNvPr>
          <p:cNvSpPr/>
          <p:nvPr/>
        </p:nvSpPr>
        <p:spPr>
          <a:xfrm>
            <a:off x="493610" y="5826496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4. Anglo Saxon versus Viking</a:t>
            </a:r>
          </a:p>
          <a:p>
            <a:pPr algn="ctr"/>
            <a:r>
              <a:rPr lang="en-GB" sz="2400" dirty="0"/>
              <a:t>(861AD to 1066AD)</a:t>
            </a:r>
          </a:p>
        </p:txBody>
      </p:sp>
    </p:spTree>
    <p:extLst>
      <p:ext uri="{BB962C8B-B14F-4D97-AF65-F5344CB8AC3E}">
        <p14:creationId xmlns:p14="http://schemas.microsoft.com/office/powerpoint/2010/main" val="16682988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4116" y="365126"/>
            <a:ext cx="8442794" cy="1325563"/>
          </a:xfrm>
        </p:spPr>
        <p:txBody>
          <a:bodyPr/>
          <a:lstStyle/>
          <a:p>
            <a:r>
              <a:rPr lang="en-GB" dirty="0"/>
              <a:t>17. Conversion to Christianity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" y="1269424"/>
            <a:ext cx="5700713" cy="12880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The Anglo Saxons had their own gods. However, missionaries soon started to convert them to Christianity.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156548" y="6273248"/>
            <a:ext cx="324159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dirty="0"/>
              <a:t>An image of St Augustine converting King Ethelbert of Kent to Christianity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0046" y="2018647"/>
            <a:ext cx="3854596" cy="4254601"/>
          </a:xfrm>
          <a:prstGeom prst="rect">
            <a:avLst/>
          </a:prstGeom>
        </p:spPr>
      </p:pic>
      <p:sp>
        <p:nvSpPr>
          <p:cNvPr id="6" name="Rounded Rectangle 7">
            <a:hlinkClick r:id="rId3" action="ppaction://hlinksldjump"/>
          </p:cNvPr>
          <p:cNvSpPr/>
          <p:nvPr/>
        </p:nvSpPr>
        <p:spPr>
          <a:xfrm>
            <a:off x="114300" y="2594987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1. Early Anglo Saxon Britain </a:t>
            </a:r>
            <a:br>
              <a:rPr lang="en-GB" sz="2400" dirty="0"/>
            </a:br>
            <a:r>
              <a:rPr lang="en-GB" sz="2400" dirty="0"/>
              <a:t>(410 to 560 AD)</a:t>
            </a:r>
          </a:p>
        </p:txBody>
      </p:sp>
      <p:sp>
        <p:nvSpPr>
          <p:cNvPr id="7" name="Rounded Rectangle 8">
            <a:hlinkClick r:id="rId4" action="ppaction://hlinksldjump"/>
          </p:cNvPr>
          <p:cNvSpPr/>
          <p:nvPr/>
        </p:nvSpPr>
        <p:spPr>
          <a:xfrm>
            <a:off x="136422" y="3561212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2. Religious Rule – the Christian Missions (561AD to 750AD) </a:t>
            </a:r>
          </a:p>
        </p:txBody>
      </p:sp>
      <p:sp>
        <p:nvSpPr>
          <p:cNvPr id="8" name="Rounded Rectangle 8">
            <a:hlinkClick r:id="rId3" action="ppaction://hlinksldjump"/>
          </p:cNvPr>
          <p:cNvSpPr/>
          <p:nvPr/>
        </p:nvSpPr>
        <p:spPr>
          <a:xfrm>
            <a:off x="136422" y="4537340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3. Anglo Saxon versus Anglo Saxon (751AD to 860AD)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136422" y="5488817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4. Anglo Saxon versus Viking</a:t>
            </a:r>
          </a:p>
          <a:p>
            <a:pPr algn="ctr"/>
            <a:r>
              <a:rPr lang="en-GB" sz="2400" dirty="0"/>
              <a:t>(861AD to 1066AD)</a:t>
            </a:r>
          </a:p>
        </p:txBody>
      </p:sp>
    </p:spTree>
    <p:extLst>
      <p:ext uri="{BB962C8B-B14F-4D97-AF65-F5344CB8AC3E}">
        <p14:creationId xmlns:p14="http://schemas.microsoft.com/office/powerpoint/2010/main" val="20410728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930" y="365126"/>
            <a:ext cx="8613980" cy="1325563"/>
          </a:xfrm>
        </p:spPr>
        <p:txBody>
          <a:bodyPr/>
          <a:lstStyle/>
          <a:p>
            <a:r>
              <a:rPr lang="en-GB" dirty="0"/>
              <a:t>18. Conquest of Mercia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26361" y="1496498"/>
            <a:ext cx="4400549" cy="1046677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/>
              <a:t>Egbert, king of the West Saxons, attacked Mercia, and became the undisputed King of the South.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7703" y="6291264"/>
            <a:ext cx="164500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dirty="0"/>
              <a:t>The Saxon Kingdoms before 829AD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930" y="1852614"/>
            <a:ext cx="4007125" cy="4100511"/>
          </a:xfrm>
          <a:prstGeom prst="rect">
            <a:avLst/>
          </a:prstGeom>
        </p:spPr>
      </p:pic>
      <p:sp>
        <p:nvSpPr>
          <p:cNvPr id="11" name="Rounded Rectangle 7">
            <a:hlinkClick r:id="rId3" action="ppaction://hlinksldjump"/>
          </p:cNvPr>
          <p:cNvSpPr/>
          <p:nvPr/>
        </p:nvSpPr>
        <p:spPr>
          <a:xfrm>
            <a:off x="4520381" y="2598662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1. Early Anglo Saxon Britain </a:t>
            </a:r>
            <a:br>
              <a:rPr lang="en-GB" sz="2400" dirty="0"/>
            </a:br>
            <a:r>
              <a:rPr lang="en-GB" sz="2400" dirty="0"/>
              <a:t>(410 to 560 AD)</a:t>
            </a:r>
          </a:p>
        </p:txBody>
      </p:sp>
      <p:sp>
        <p:nvSpPr>
          <p:cNvPr id="12" name="Rounded Rectangle 8">
            <a:hlinkClick r:id="rId3" action="ppaction://hlinksldjump"/>
          </p:cNvPr>
          <p:cNvSpPr/>
          <p:nvPr/>
        </p:nvSpPr>
        <p:spPr>
          <a:xfrm>
            <a:off x="4542503" y="3564887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2. Religious Rule – the Christian Missions (561AD to 750AD) </a:t>
            </a:r>
          </a:p>
        </p:txBody>
      </p:sp>
      <p:sp>
        <p:nvSpPr>
          <p:cNvPr id="13" name="Rounded Rectangle 8">
            <a:hlinkClick r:id="rId4" action="ppaction://hlinksldjump"/>
          </p:cNvPr>
          <p:cNvSpPr/>
          <p:nvPr/>
        </p:nvSpPr>
        <p:spPr>
          <a:xfrm>
            <a:off x="4542503" y="4541015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3. Anglo Saxon versus Anglo Saxon (751AD to 860AD)</a:t>
            </a:r>
          </a:p>
        </p:txBody>
      </p:sp>
      <p:sp>
        <p:nvSpPr>
          <p:cNvPr id="14" name="Rounded Rectangle 8">
            <a:hlinkClick r:id="rId3" action="ppaction://hlinksldjump"/>
          </p:cNvPr>
          <p:cNvSpPr/>
          <p:nvPr/>
        </p:nvSpPr>
        <p:spPr>
          <a:xfrm>
            <a:off x="4542503" y="5492492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4. Anglo Saxon versus Viking</a:t>
            </a:r>
          </a:p>
          <a:p>
            <a:pPr algn="ctr"/>
            <a:r>
              <a:rPr lang="en-GB" sz="2400" dirty="0"/>
              <a:t>(861AD to 1066AD)</a:t>
            </a:r>
          </a:p>
        </p:txBody>
      </p:sp>
    </p:spTree>
    <p:extLst>
      <p:ext uri="{BB962C8B-B14F-4D97-AF65-F5344CB8AC3E}">
        <p14:creationId xmlns:p14="http://schemas.microsoft.com/office/powerpoint/2010/main" val="811833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9838" y="200126"/>
            <a:ext cx="8864159" cy="1325563"/>
          </a:xfrm>
        </p:spPr>
        <p:txBody>
          <a:bodyPr>
            <a:normAutofit/>
          </a:bodyPr>
          <a:lstStyle/>
          <a:p>
            <a:r>
              <a:rPr lang="en-GB" sz="3900" dirty="0"/>
              <a:t>19. Viking sacking of Lindisfarne Monastery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1279" y="1112272"/>
            <a:ext cx="4719484" cy="144519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The Vikings raided monasteries and churches along the coast seizing gold and silver, and Anglo Saxons to be slaves, for 70 years.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284127" y="3583374"/>
            <a:ext cx="156645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dirty="0"/>
              <a:t>Viking raiders sacking Lindisfarne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7453" y="1274482"/>
            <a:ext cx="3639633" cy="23088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1628" y="3798818"/>
            <a:ext cx="3575458" cy="2383638"/>
          </a:xfrm>
          <a:prstGeom prst="rect">
            <a:avLst/>
          </a:prstGeom>
        </p:spPr>
      </p:pic>
      <p:sp>
        <p:nvSpPr>
          <p:cNvPr id="7" name="Rounded Rectangle 7">
            <a:hlinkClick r:id="rId4" action="ppaction://hlinksldjump"/>
          </p:cNvPr>
          <p:cNvSpPr/>
          <p:nvPr/>
        </p:nvSpPr>
        <p:spPr>
          <a:xfrm>
            <a:off x="361891" y="2923890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1. Early Anglo Saxon Britain </a:t>
            </a:r>
            <a:br>
              <a:rPr lang="en-GB" sz="2400" dirty="0"/>
            </a:br>
            <a:r>
              <a:rPr lang="en-GB" sz="2400" dirty="0"/>
              <a:t>(410 to 560 AD)</a:t>
            </a:r>
          </a:p>
        </p:txBody>
      </p:sp>
      <p:sp>
        <p:nvSpPr>
          <p:cNvPr id="8" name="Rounded Rectangle 8">
            <a:hlinkClick r:id="rId4" action="ppaction://hlinksldjump"/>
          </p:cNvPr>
          <p:cNvSpPr/>
          <p:nvPr/>
        </p:nvSpPr>
        <p:spPr>
          <a:xfrm>
            <a:off x="384013" y="3890115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2. Religious Rule – the Christian Missions (561AD to 750AD) </a:t>
            </a:r>
          </a:p>
        </p:txBody>
      </p:sp>
      <p:sp>
        <p:nvSpPr>
          <p:cNvPr id="10" name="Rounded Rectangle 8">
            <a:hlinkClick r:id="rId5" action="ppaction://hlinksldjump"/>
          </p:cNvPr>
          <p:cNvSpPr/>
          <p:nvPr/>
        </p:nvSpPr>
        <p:spPr>
          <a:xfrm>
            <a:off x="384013" y="4866243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3. Anglo Saxon versus Anglo Saxon (751AD to 860AD)</a:t>
            </a:r>
          </a:p>
        </p:txBody>
      </p:sp>
      <p:sp>
        <p:nvSpPr>
          <p:cNvPr id="11" name="Rounded Rectangle 8">
            <a:hlinkClick r:id="rId4" action="ppaction://hlinksldjump"/>
          </p:cNvPr>
          <p:cNvSpPr/>
          <p:nvPr/>
        </p:nvSpPr>
        <p:spPr>
          <a:xfrm>
            <a:off x="384013" y="5817720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4. Anglo Saxon versus Viking</a:t>
            </a:r>
          </a:p>
          <a:p>
            <a:pPr algn="ctr"/>
            <a:r>
              <a:rPr lang="en-GB" sz="2400" dirty="0"/>
              <a:t>(861AD to 1066AD)</a:t>
            </a:r>
          </a:p>
        </p:txBody>
      </p:sp>
    </p:spTree>
    <p:extLst>
      <p:ext uri="{BB962C8B-B14F-4D97-AF65-F5344CB8AC3E}">
        <p14:creationId xmlns:p14="http://schemas.microsoft.com/office/powerpoint/2010/main" val="7446437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3767" y="123926"/>
            <a:ext cx="8198260" cy="1325563"/>
          </a:xfrm>
        </p:spPr>
        <p:txBody>
          <a:bodyPr/>
          <a:lstStyle/>
          <a:p>
            <a:r>
              <a:rPr lang="en-GB" dirty="0"/>
              <a:t>20. A king in hiding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4874" y="1080865"/>
            <a:ext cx="4956896" cy="20108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Beset on all sides Viking armies overran Wessex, forcing Alfred to hide in marshes of Athelney, in Somerset. 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5767" y="3926461"/>
            <a:ext cx="4031691" cy="2470398"/>
          </a:xfrm>
          <a:prstGeom prst="rect">
            <a:avLst/>
          </a:prstGeom>
        </p:spPr>
      </p:pic>
      <p:pic>
        <p:nvPicPr>
          <p:cNvPr id="1026" name="Picture 2" descr="Image result for Alfred the Grea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2876" y="1226857"/>
            <a:ext cx="3933825" cy="245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ounded Rectangle 7">
            <a:hlinkClick r:id="rId4" action="ppaction://hlinksldjump"/>
          </p:cNvPr>
          <p:cNvSpPr/>
          <p:nvPr/>
        </p:nvSpPr>
        <p:spPr>
          <a:xfrm>
            <a:off x="343767" y="2890417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1. Early Anglo Saxon Britain </a:t>
            </a:r>
            <a:br>
              <a:rPr lang="en-GB" sz="2400" dirty="0"/>
            </a:br>
            <a:r>
              <a:rPr lang="en-GB" sz="2400" dirty="0"/>
              <a:t>(410 to 560 AD)</a:t>
            </a:r>
          </a:p>
        </p:txBody>
      </p:sp>
      <p:sp>
        <p:nvSpPr>
          <p:cNvPr id="7" name="Rounded Rectangle 8">
            <a:hlinkClick r:id="rId4" action="ppaction://hlinksldjump"/>
          </p:cNvPr>
          <p:cNvSpPr/>
          <p:nvPr/>
        </p:nvSpPr>
        <p:spPr>
          <a:xfrm>
            <a:off x="365889" y="3856642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2. Religious Rule – the Christian Missions (561AD to 750AD) </a:t>
            </a:r>
          </a:p>
        </p:txBody>
      </p:sp>
      <p:sp>
        <p:nvSpPr>
          <p:cNvPr id="8" name="Rounded Rectangle 8">
            <a:hlinkClick r:id="rId4" action="ppaction://hlinksldjump"/>
          </p:cNvPr>
          <p:cNvSpPr/>
          <p:nvPr/>
        </p:nvSpPr>
        <p:spPr>
          <a:xfrm>
            <a:off x="365889" y="4832770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3. Anglo Saxon versus Anglo Saxon (751AD to 860AD)</a:t>
            </a:r>
          </a:p>
        </p:txBody>
      </p:sp>
      <p:sp>
        <p:nvSpPr>
          <p:cNvPr id="10" name="Rounded Rectangle 8">
            <a:hlinkClick r:id="rId5" action="ppaction://hlinksldjump"/>
          </p:cNvPr>
          <p:cNvSpPr/>
          <p:nvPr/>
        </p:nvSpPr>
        <p:spPr>
          <a:xfrm>
            <a:off x="365889" y="5784247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4. Anglo Saxon versus Viking</a:t>
            </a:r>
          </a:p>
          <a:p>
            <a:pPr algn="ctr"/>
            <a:r>
              <a:rPr lang="en-GB" sz="2400" dirty="0"/>
              <a:t>(861AD to 1066AD)</a:t>
            </a:r>
          </a:p>
        </p:txBody>
      </p:sp>
    </p:spTree>
    <p:extLst>
      <p:ext uri="{BB962C8B-B14F-4D97-AF65-F5344CB8AC3E}">
        <p14:creationId xmlns:p14="http://schemas.microsoft.com/office/powerpoint/2010/main" val="291506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8198260" cy="1325563"/>
          </a:xfrm>
        </p:spPr>
        <p:txBody>
          <a:bodyPr/>
          <a:lstStyle/>
          <a:p>
            <a:r>
              <a:rPr lang="en-GB" dirty="0"/>
              <a:t>21. An Anglo Saxon epic – Beowulf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4289" y="1690689"/>
            <a:ext cx="4343664" cy="48882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.</a:t>
            </a:r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>
          <a:xfrm>
            <a:off x="4341520" y="1685311"/>
            <a:ext cx="4616433" cy="1330941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The story of Beowulf’s battle against the monster Grendel, its mother, and a number of dragons is recognised as the first piece of English literature. 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19" y="1685311"/>
            <a:ext cx="3924061" cy="4376276"/>
          </a:xfrm>
          <a:prstGeom prst="rect">
            <a:avLst/>
          </a:prstGeom>
        </p:spPr>
      </p:pic>
      <p:sp>
        <p:nvSpPr>
          <p:cNvPr id="7" name="Rounded Rectangle 7">
            <a:hlinkClick r:id="rId3" action="ppaction://hlinksldjump"/>
          </p:cNvPr>
          <p:cNvSpPr/>
          <p:nvPr/>
        </p:nvSpPr>
        <p:spPr>
          <a:xfrm>
            <a:off x="4520381" y="2766437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1. Early Anglo Saxon Britain </a:t>
            </a:r>
            <a:br>
              <a:rPr lang="en-GB" sz="2400" dirty="0"/>
            </a:br>
            <a:r>
              <a:rPr lang="en-GB" sz="2400" dirty="0"/>
              <a:t>(410 to 560 AD)</a:t>
            </a:r>
          </a:p>
        </p:txBody>
      </p:sp>
      <p:sp>
        <p:nvSpPr>
          <p:cNvPr id="9" name="Rounded Rectangle 8">
            <a:hlinkClick r:id="rId4" action="ppaction://hlinksldjump"/>
          </p:cNvPr>
          <p:cNvSpPr/>
          <p:nvPr/>
        </p:nvSpPr>
        <p:spPr>
          <a:xfrm>
            <a:off x="4542503" y="3732662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2. Religious Rule – the Christian Missions (561AD to 750AD) </a:t>
            </a:r>
          </a:p>
        </p:txBody>
      </p:sp>
      <p:sp>
        <p:nvSpPr>
          <p:cNvPr id="10" name="Rounded Rectangle 8">
            <a:hlinkClick r:id="rId4" action="ppaction://hlinksldjump"/>
          </p:cNvPr>
          <p:cNvSpPr/>
          <p:nvPr/>
        </p:nvSpPr>
        <p:spPr>
          <a:xfrm>
            <a:off x="4542503" y="4708790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3. Anglo Saxon versus Anglo Saxon (751AD to 860AD)</a:t>
            </a:r>
          </a:p>
        </p:txBody>
      </p:sp>
      <p:sp>
        <p:nvSpPr>
          <p:cNvPr id="11" name="Rounded Rectangle 8">
            <a:hlinkClick r:id="rId3" action="ppaction://hlinksldjump"/>
          </p:cNvPr>
          <p:cNvSpPr/>
          <p:nvPr/>
        </p:nvSpPr>
        <p:spPr>
          <a:xfrm>
            <a:off x="4542503" y="5660267"/>
            <a:ext cx="4306529" cy="791908"/>
          </a:xfrm>
          <a:prstGeom prst="round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4. Anglo Saxon versus Viking</a:t>
            </a:r>
          </a:p>
          <a:p>
            <a:pPr algn="ctr"/>
            <a:r>
              <a:rPr lang="en-GB" sz="2400" dirty="0"/>
              <a:t>(861AD to 1066AD)</a:t>
            </a:r>
          </a:p>
        </p:txBody>
      </p:sp>
    </p:spTree>
    <p:extLst>
      <p:ext uri="{BB962C8B-B14F-4D97-AF65-F5344CB8AC3E}">
        <p14:creationId xmlns:p14="http://schemas.microsoft.com/office/powerpoint/2010/main" val="38722809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3900" y="190500"/>
            <a:ext cx="7772400" cy="1004119"/>
          </a:xfrm>
        </p:spPr>
        <p:txBody>
          <a:bodyPr/>
          <a:lstStyle/>
          <a:p>
            <a:r>
              <a:rPr lang="en-GB" dirty="0">
                <a:solidFill>
                  <a:schemeClr val="tx2">
                    <a:lumMod val="25000"/>
                  </a:schemeClr>
                </a:solidFill>
                <a:hlinkClick r:id="" action="ppaction://hlinkshowjump?jump=lastslideviewed"/>
              </a:rPr>
              <a:t>Well Done!</a:t>
            </a:r>
          </a:p>
        </p:txBody>
      </p:sp>
      <p:sp>
        <p:nvSpPr>
          <p:cNvPr id="5" name="Rounded Rectangle 4">
            <a:hlinkClick r:id="rId3" action="ppaction://hlinksldjump"/>
          </p:cNvPr>
          <p:cNvSpPr/>
          <p:nvPr/>
        </p:nvSpPr>
        <p:spPr>
          <a:xfrm>
            <a:off x="224913" y="1985194"/>
            <a:ext cx="1600200" cy="4572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Question I</a:t>
            </a:r>
          </a:p>
        </p:txBody>
      </p:sp>
      <p:sp>
        <p:nvSpPr>
          <p:cNvPr id="24" name="Rounded Rectangle 23">
            <a:hlinkClick r:id="rId4" action="ppaction://hlinksldjump"/>
          </p:cNvPr>
          <p:cNvSpPr/>
          <p:nvPr/>
        </p:nvSpPr>
        <p:spPr>
          <a:xfrm>
            <a:off x="2062316" y="1985194"/>
            <a:ext cx="1600200" cy="4572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Question II</a:t>
            </a:r>
          </a:p>
        </p:txBody>
      </p:sp>
      <p:sp>
        <p:nvSpPr>
          <p:cNvPr id="25" name="Rounded Rectangle 24">
            <a:hlinkClick r:id="rId5" action="ppaction://hlinksldjump"/>
          </p:cNvPr>
          <p:cNvSpPr/>
          <p:nvPr/>
        </p:nvSpPr>
        <p:spPr>
          <a:xfrm>
            <a:off x="3891116" y="1985194"/>
            <a:ext cx="1600200" cy="4572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Question III</a:t>
            </a:r>
          </a:p>
        </p:txBody>
      </p:sp>
      <p:sp>
        <p:nvSpPr>
          <p:cNvPr id="26" name="Rounded Rectangle 25">
            <a:hlinkClick r:id="rId6" action="ppaction://hlinksldjump"/>
          </p:cNvPr>
          <p:cNvSpPr/>
          <p:nvPr/>
        </p:nvSpPr>
        <p:spPr>
          <a:xfrm>
            <a:off x="5719916" y="1985194"/>
            <a:ext cx="1600200" cy="4572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Question IV</a:t>
            </a:r>
          </a:p>
        </p:txBody>
      </p:sp>
      <p:sp>
        <p:nvSpPr>
          <p:cNvPr id="27" name="Rounded Rectangle 26">
            <a:hlinkClick r:id="rId7" action="ppaction://hlinksldjump"/>
          </p:cNvPr>
          <p:cNvSpPr/>
          <p:nvPr/>
        </p:nvSpPr>
        <p:spPr>
          <a:xfrm>
            <a:off x="7472516" y="1985194"/>
            <a:ext cx="1600200" cy="4572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Question V</a:t>
            </a:r>
          </a:p>
        </p:txBody>
      </p:sp>
      <p:sp>
        <p:nvSpPr>
          <p:cNvPr id="28" name="Rounded Rectangle 27">
            <a:hlinkClick r:id="rId8" action="ppaction://hlinksldjump"/>
          </p:cNvPr>
          <p:cNvSpPr/>
          <p:nvPr/>
        </p:nvSpPr>
        <p:spPr>
          <a:xfrm>
            <a:off x="224913" y="2975794"/>
            <a:ext cx="1600200" cy="4572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Question VI</a:t>
            </a:r>
          </a:p>
        </p:txBody>
      </p:sp>
      <p:sp>
        <p:nvSpPr>
          <p:cNvPr id="29" name="Rounded Rectangle 28">
            <a:hlinkClick r:id="rId9" action="ppaction://hlinksldjump"/>
          </p:cNvPr>
          <p:cNvSpPr/>
          <p:nvPr/>
        </p:nvSpPr>
        <p:spPr>
          <a:xfrm>
            <a:off x="2062316" y="2975794"/>
            <a:ext cx="1600200" cy="4572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Question VII</a:t>
            </a:r>
          </a:p>
        </p:txBody>
      </p:sp>
      <p:sp>
        <p:nvSpPr>
          <p:cNvPr id="30" name="Rounded Rectangle 29">
            <a:hlinkClick r:id="rId10" action="ppaction://hlinksldjump"/>
          </p:cNvPr>
          <p:cNvSpPr/>
          <p:nvPr/>
        </p:nvSpPr>
        <p:spPr>
          <a:xfrm>
            <a:off x="3891116" y="2975794"/>
            <a:ext cx="1600200" cy="4572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Question VIII</a:t>
            </a:r>
          </a:p>
        </p:txBody>
      </p:sp>
      <p:sp>
        <p:nvSpPr>
          <p:cNvPr id="31" name="Rounded Rectangle 30">
            <a:hlinkClick r:id="rId11" action="ppaction://hlinksldjump"/>
          </p:cNvPr>
          <p:cNvSpPr/>
          <p:nvPr/>
        </p:nvSpPr>
        <p:spPr>
          <a:xfrm>
            <a:off x="5719916" y="2975794"/>
            <a:ext cx="1600200" cy="4572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Question IX</a:t>
            </a:r>
          </a:p>
        </p:txBody>
      </p:sp>
      <p:sp>
        <p:nvSpPr>
          <p:cNvPr id="32" name="Rounded Rectangle 31">
            <a:hlinkClick r:id="rId12" action="ppaction://hlinksldjump"/>
          </p:cNvPr>
          <p:cNvSpPr/>
          <p:nvPr/>
        </p:nvSpPr>
        <p:spPr>
          <a:xfrm>
            <a:off x="7472516" y="2975794"/>
            <a:ext cx="1600200" cy="4572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Question X</a:t>
            </a:r>
          </a:p>
        </p:txBody>
      </p:sp>
      <p:sp>
        <p:nvSpPr>
          <p:cNvPr id="33" name="Rounded Rectangle 32">
            <a:hlinkClick r:id="rId13" action="ppaction://hlinksldjump"/>
          </p:cNvPr>
          <p:cNvSpPr/>
          <p:nvPr/>
        </p:nvSpPr>
        <p:spPr>
          <a:xfrm>
            <a:off x="224913" y="3966394"/>
            <a:ext cx="1600200" cy="4572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Question XI</a:t>
            </a:r>
          </a:p>
        </p:txBody>
      </p:sp>
      <p:sp>
        <p:nvSpPr>
          <p:cNvPr id="34" name="Rounded Rectangle 33">
            <a:hlinkClick r:id="rId14" action="ppaction://hlinksldjump"/>
          </p:cNvPr>
          <p:cNvSpPr/>
          <p:nvPr/>
        </p:nvSpPr>
        <p:spPr>
          <a:xfrm>
            <a:off x="2062316" y="3966394"/>
            <a:ext cx="1600200" cy="4572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Question XII</a:t>
            </a:r>
          </a:p>
        </p:txBody>
      </p:sp>
      <p:sp>
        <p:nvSpPr>
          <p:cNvPr id="35" name="Rounded Rectangle 34">
            <a:hlinkClick r:id="rId15" action="ppaction://hlinksldjump"/>
          </p:cNvPr>
          <p:cNvSpPr/>
          <p:nvPr/>
        </p:nvSpPr>
        <p:spPr>
          <a:xfrm>
            <a:off x="3891116" y="3966394"/>
            <a:ext cx="1600200" cy="4572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Question XIII</a:t>
            </a:r>
          </a:p>
        </p:txBody>
      </p:sp>
      <p:sp>
        <p:nvSpPr>
          <p:cNvPr id="36" name="Rounded Rectangle 35">
            <a:hlinkClick r:id="rId16" action="ppaction://hlinksldjump"/>
          </p:cNvPr>
          <p:cNvSpPr/>
          <p:nvPr/>
        </p:nvSpPr>
        <p:spPr>
          <a:xfrm>
            <a:off x="5719916" y="3966394"/>
            <a:ext cx="1600200" cy="4572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Question XIV</a:t>
            </a:r>
          </a:p>
        </p:txBody>
      </p:sp>
      <p:sp>
        <p:nvSpPr>
          <p:cNvPr id="37" name="Rounded Rectangle 36">
            <a:hlinkClick r:id="rId17" action="ppaction://hlinksldjump"/>
          </p:cNvPr>
          <p:cNvSpPr/>
          <p:nvPr/>
        </p:nvSpPr>
        <p:spPr>
          <a:xfrm>
            <a:off x="7472516" y="3966394"/>
            <a:ext cx="1600200" cy="4572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Question XV</a:t>
            </a:r>
          </a:p>
        </p:txBody>
      </p:sp>
      <p:sp>
        <p:nvSpPr>
          <p:cNvPr id="18" name="Rounded Rectangle 4">
            <a:hlinkClick r:id="rId18" action="ppaction://hlinksldjump"/>
          </p:cNvPr>
          <p:cNvSpPr/>
          <p:nvPr/>
        </p:nvSpPr>
        <p:spPr>
          <a:xfrm>
            <a:off x="224913" y="4868505"/>
            <a:ext cx="1600200" cy="4572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Question XVI</a:t>
            </a:r>
          </a:p>
        </p:txBody>
      </p:sp>
      <p:sp>
        <p:nvSpPr>
          <p:cNvPr id="19" name="Rounded Rectangle 23">
            <a:hlinkClick r:id="rId19" action="ppaction://hlinksldjump"/>
          </p:cNvPr>
          <p:cNvSpPr/>
          <p:nvPr/>
        </p:nvSpPr>
        <p:spPr>
          <a:xfrm>
            <a:off x="2062316" y="4868505"/>
            <a:ext cx="1600200" cy="4572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Question XVII</a:t>
            </a:r>
          </a:p>
        </p:txBody>
      </p:sp>
      <p:sp>
        <p:nvSpPr>
          <p:cNvPr id="20" name="Rounded Rectangle 24">
            <a:hlinkClick r:id="rId20" action="ppaction://hlinksldjump"/>
          </p:cNvPr>
          <p:cNvSpPr/>
          <p:nvPr/>
        </p:nvSpPr>
        <p:spPr>
          <a:xfrm>
            <a:off x="3891116" y="4868505"/>
            <a:ext cx="1600200" cy="4572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Question XVIII</a:t>
            </a:r>
          </a:p>
        </p:txBody>
      </p:sp>
      <p:sp>
        <p:nvSpPr>
          <p:cNvPr id="21" name="Rounded Rectangle 25">
            <a:hlinkClick r:id="rId21" action="ppaction://hlinksldjump"/>
          </p:cNvPr>
          <p:cNvSpPr/>
          <p:nvPr/>
        </p:nvSpPr>
        <p:spPr>
          <a:xfrm>
            <a:off x="5719916" y="4868505"/>
            <a:ext cx="1600200" cy="4572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Question XIX</a:t>
            </a:r>
          </a:p>
        </p:txBody>
      </p:sp>
      <p:sp>
        <p:nvSpPr>
          <p:cNvPr id="22" name="Rounded Rectangle 26">
            <a:hlinkClick r:id="rId22" action="ppaction://hlinksldjump"/>
          </p:cNvPr>
          <p:cNvSpPr/>
          <p:nvPr/>
        </p:nvSpPr>
        <p:spPr>
          <a:xfrm>
            <a:off x="7472516" y="4868505"/>
            <a:ext cx="1600200" cy="4572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Question XX</a:t>
            </a:r>
          </a:p>
        </p:txBody>
      </p:sp>
      <p:sp>
        <p:nvSpPr>
          <p:cNvPr id="23" name="Rounded Rectangle 27">
            <a:hlinkClick r:id="rId23" action="ppaction://hlinksldjump"/>
          </p:cNvPr>
          <p:cNvSpPr/>
          <p:nvPr/>
        </p:nvSpPr>
        <p:spPr>
          <a:xfrm>
            <a:off x="3891116" y="5730518"/>
            <a:ext cx="1600200" cy="4572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Question XXI</a:t>
            </a:r>
          </a:p>
        </p:txBody>
      </p:sp>
    </p:spTree>
    <p:extLst>
      <p:ext uri="{BB962C8B-B14F-4D97-AF65-F5344CB8AC3E}">
        <p14:creationId xmlns:p14="http://schemas.microsoft.com/office/powerpoint/2010/main" val="13153548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hlinkClick r:id="" action="ppaction://hlinkshowjump?jump=lastslideviewed"/>
          </p:cNvPr>
          <p:cNvSpPr txBox="1"/>
          <p:nvPr/>
        </p:nvSpPr>
        <p:spPr>
          <a:xfrm>
            <a:off x="0" y="0"/>
            <a:ext cx="9143999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rgbClr val="FF0000"/>
              </a:solidFill>
              <a:hlinkClick r:id="" action="ppaction://hlinkshowjump?jump=lastslideviewed"/>
            </a:endParaRPr>
          </a:p>
          <a:p>
            <a:endParaRPr lang="en-GB" dirty="0">
              <a:solidFill>
                <a:srgbClr val="FF0000"/>
              </a:solidFill>
              <a:hlinkClick r:id="" action="ppaction://hlinkshowjump?jump=lastslideviewed"/>
            </a:endParaRPr>
          </a:p>
          <a:p>
            <a:endParaRPr lang="en-GB" dirty="0">
              <a:solidFill>
                <a:srgbClr val="FF0000"/>
              </a:solidFill>
              <a:hlinkClick r:id="" action="ppaction://hlinkshowjump?jump=lastslideviewed"/>
            </a:endParaRPr>
          </a:p>
          <a:p>
            <a:endParaRPr lang="en-GB" dirty="0">
              <a:solidFill>
                <a:srgbClr val="FF0000"/>
              </a:solidFill>
              <a:hlinkClick r:id="" action="ppaction://hlinkshowjump?jump=lastslideviewed"/>
            </a:endParaRPr>
          </a:p>
          <a:p>
            <a:endParaRPr lang="en-GB" dirty="0">
              <a:solidFill>
                <a:srgbClr val="FF0000"/>
              </a:solidFill>
              <a:hlinkClick r:id="" action="ppaction://hlinkshowjump?jump=lastslideviewed"/>
            </a:endParaRPr>
          </a:p>
          <a:p>
            <a:endParaRPr lang="en-GB" dirty="0">
              <a:solidFill>
                <a:srgbClr val="FF0000"/>
              </a:solidFill>
              <a:hlinkClick r:id="" action="ppaction://hlinkshowjump?jump=lastslideviewed"/>
            </a:endParaRPr>
          </a:p>
          <a:p>
            <a:endParaRPr lang="en-GB" dirty="0">
              <a:solidFill>
                <a:srgbClr val="FF0000"/>
              </a:solidFill>
              <a:hlinkClick r:id="" action="ppaction://hlinkshowjump?jump=lastslideviewed"/>
            </a:endParaRPr>
          </a:p>
          <a:p>
            <a:endParaRPr lang="en-GB" dirty="0">
              <a:solidFill>
                <a:srgbClr val="FF0000"/>
              </a:solidFill>
              <a:hlinkClick r:id="" action="ppaction://hlinkshowjump?jump=lastslideviewed"/>
            </a:endParaRPr>
          </a:p>
          <a:p>
            <a:pPr algn="r"/>
            <a:r>
              <a:rPr lang="en-GB" sz="6000" dirty="0">
                <a:solidFill>
                  <a:srgbClr val="FF0000"/>
                </a:solidFill>
                <a:latin typeface="+mj-lt"/>
                <a:hlinkClick r:id="" action="ppaction://hlinkshowjump?jump=lastslideviewed"/>
              </a:rPr>
              <a:t>Try again</a:t>
            </a:r>
            <a:r>
              <a:rPr lang="en-GB" sz="6000" dirty="0">
                <a:solidFill>
                  <a:srgbClr val="FF0000"/>
                </a:solidFill>
                <a:latin typeface="+mj-lt"/>
              </a:rPr>
              <a:t>    </a:t>
            </a:r>
          </a:p>
          <a:p>
            <a:endParaRPr lang="en-GB" sz="6000" dirty="0">
              <a:solidFill>
                <a:srgbClr val="FF0000"/>
              </a:solidFill>
            </a:endParaRPr>
          </a:p>
          <a:p>
            <a:endParaRPr lang="en-GB" sz="6000" dirty="0">
              <a:solidFill>
                <a:srgbClr val="FF0000"/>
              </a:solidFill>
            </a:endParaRPr>
          </a:p>
          <a:p>
            <a:endParaRPr lang="en-GB" sz="6000" dirty="0">
              <a:solidFill>
                <a:srgbClr val="FF0000"/>
              </a:solidFill>
            </a:endParaRPr>
          </a:p>
          <a:p>
            <a:endParaRPr lang="en-GB" dirty="0">
              <a:solidFill>
                <a:srgbClr val="FF0000"/>
              </a:solidFill>
            </a:endParaRPr>
          </a:p>
          <a:p>
            <a:endParaRPr lang="en-GB" dirty="0">
              <a:solidFill>
                <a:srgbClr val="FF0000"/>
              </a:solidFill>
            </a:endParaRPr>
          </a:p>
          <a:p>
            <a:endParaRPr lang="en-GB" dirty="0">
              <a:solidFill>
                <a:srgbClr val="FF000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04890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3171</TotalTime>
  <Words>1592</Words>
  <Application>Microsoft Office PowerPoint</Application>
  <PresentationFormat>On-screen Show (4:3)</PresentationFormat>
  <Paragraphs>204</Paragraphs>
  <Slides>24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Office Theme</vt:lpstr>
      <vt:lpstr>An Anglo Saxon Time-line</vt:lpstr>
      <vt:lpstr>1. Battle of Mount Badon</vt:lpstr>
      <vt:lpstr>2. Celts versus Romans</vt:lpstr>
      <vt:lpstr>3. First Viking attack</vt:lpstr>
      <vt:lpstr>4. Battle of Hastings</vt:lpstr>
      <vt:lpstr>5. The last Anglo Saxon King</vt:lpstr>
      <vt:lpstr>6. Missions to the British Isles</vt:lpstr>
      <vt:lpstr>7. The Venerable Bede</vt:lpstr>
      <vt:lpstr>8. Horsa and Hengest</vt:lpstr>
      <vt:lpstr>9. An Anglo Saxon England</vt:lpstr>
      <vt:lpstr>10. Viking Victories</vt:lpstr>
      <vt:lpstr>11. Offa’s Dyke</vt:lpstr>
      <vt:lpstr>12. Christian King in the North</vt:lpstr>
      <vt:lpstr>13. A Viking King</vt:lpstr>
      <vt:lpstr>14. Vikings defeat</vt:lpstr>
      <vt:lpstr>15. Alfred the Great, Danelaw and Athelstan</vt:lpstr>
      <vt:lpstr>16. The first monasteries</vt:lpstr>
      <vt:lpstr>17. Conversion to Christianity</vt:lpstr>
      <vt:lpstr>18. Conquest of Mercia</vt:lpstr>
      <vt:lpstr>19. Viking sacking of Lindisfarne Monastery</vt:lpstr>
      <vt:lpstr>20. A king in hiding</vt:lpstr>
      <vt:lpstr>21. An Anglo Saxon epic – Beowulf</vt:lpstr>
      <vt:lpstr>Well Done!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Time-line of British Isles</dc:title>
  <dc:creator>Mike Richards</dc:creator>
  <cp:lastModifiedBy>adenton</cp:lastModifiedBy>
  <cp:revision>134</cp:revision>
  <dcterms:created xsi:type="dcterms:W3CDTF">2017-01-19T09:35:58Z</dcterms:created>
  <dcterms:modified xsi:type="dcterms:W3CDTF">2020-06-05T09:18:14Z</dcterms:modified>
</cp:coreProperties>
</file>