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67" r:id="rId19"/>
  </p:sldIdLst>
  <p:sldSz cx="9144000" cy="6858000" type="screen4x3"/>
  <p:notesSz cx="6858000" cy="9144000"/>
  <p:embeddedFontLst>
    <p:embeddedFont>
      <p:font typeface="Twinkl SemiBold" charset="0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903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29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FAFCFE"/>
    <a:srgbClr val="FA8F3C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6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5" y="62"/>
      </p:cViewPr>
      <p:guideLst>
        <p:guide orient="horz" pos="2137"/>
        <p:guide pos="2903"/>
        <p:guide pos="340"/>
        <p:guide orient="horz" pos="3929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-615" r="3332" b="333"/>
          <a:stretch/>
        </p:blipFill>
        <p:spPr>
          <a:xfrm>
            <a:off x="225150" y="246404"/>
            <a:ext cx="8693699" cy="632307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29240" y="3934363"/>
            <a:ext cx="596832" cy="1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Brazil</a:t>
            </a:r>
          </a:p>
        </p:txBody>
      </p:sp>
      <p:sp>
        <p:nvSpPr>
          <p:cNvPr id="9" name="Rectangle 8"/>
          <p:cNvSpPr/>
          <p:nvPr/>
        </p:nvSpPr>
        <p:spPr>
          <a:xfrm>
            <a:off x="8007418" y="2348763"/>
            <a:ext cx="596832" cy="1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Japan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93243" y="1473201"/>
            <a:ext cx="596832" cy="1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Russia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57076" y="2280310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Italy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70926" y="1416106"/>
            <a:ext cx="655426" cy="22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Norway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4360985" y="1640629"/>
            <a:ext cx="145060" cy="1913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970926" y="2413888"/>
            <a:ext cx="655426" cy="137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 flipV="1">
            <a:off x="8007418" y="2561509"/>
            <a:ext cx="210393" cy="691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242754" y="2879121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Mexico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321139" y="4222399"/>
            <a:ext cx="836899" cy="12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Madagascar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387736" y="1532639"/>
            <a:ext cx="655426" cy="22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Iceland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777392" y="4489436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Chile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225310" y="4421947"/>
            <a:ext cx="226577" cy="674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589914" y="2946102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Cuba</a:t>
            </a:r>
          </a:p>
        </p:txBody>
      </p:sp>
      <p:cxnSp>
        <p:nvCxnSpPr>
          <p:cNvPr id="29" name="Straight Connector 28"/>
          <p:cNvCxnSpPr>
            <a:cxnSpLocks/>
          </p:cNvCxnSpPr>
          <p:nvPr/>
        </p:nvCxnSpPr>
        <p:spPr>
          <a:xfrm flipH="1">
            <a:off x="2198121" y="3016027"/>
            <a:ext cx="521086" cy="1191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</p:cNvCxnSpPr>
          <p:nvPr/>
        </p:nvCxnSpPr>
        <p:spPr>
          <a:xfrm flipH="1">
            <a:off x="2225311" y="2895964"/>
            <a:ext cx="192891" cy="3294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198121" y="2737238"/>
            <a:ext cx="659112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Jamaica</a:t>
            </a:r>
          </a:p>
        </p:txBody>
      </p:sp>
      <p:cxnSp>
        <p:nvCxnSpPr>
          <p:cNvPr id="33" name="Straight Connector 32"/>
          <p:cNvCxnSpPr>
            <a:cxnSpLocks/>
          </p:cNvCxnSpPr>
          <p:nvPr/>
        </p:nvCxnSpPr>
        <p:spPr>
          <a:xfrm>
            <a:off x="3880701" y="2084594"/>
            <a:ext cx="605886" cy="280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3133889" y="1984816"/>
            <a:ext cx="846374" cy="1405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Switzerland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2044711" y="4034302"/>
            <a:ext cx="226577" cy="674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1598416" y="4052061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Peru</a:t>
            </a:r>
          </a:p>
        </p:txBody>
      </p:sp>
      <p:sp>
        <p:nvSpPr>
          <p:cNvPr id="39" name="Rectangle 38"/>
          <p:cNvSpPr/>
          <p:nvPr/>
        </p:nvSpPr>
        <p:spPr>
          <a:xfrm>
            <a:off x="1331096" y="1524703"/>
            <a:ext cx="611055" cy="1468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Canada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626352" y="4833531"/>
            <a:ext cx="836899" cy="12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South Africa</a:t>
            </a:r>
          </a:p>
        </p:txBody>
      </p:sp>
      <p:cxnSp>
        <p:nvCxnSpPr>
          <p:cNvPr id="42" name="Straight Connector 41"/>
          <p:cNvCxnSpPr>
            <a:endCxn id="40" idx="0"/>
          </p:cNvCxnSpPr>
          <p:nvPr/>
        </p:nvCxnSpPr>
        <p:spPr>
          <a:xfrm>
            <a:off x="4898243" y="4626342"/>
            <a:ext cx="146559" cy="2071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Brazil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Brazil produces the largest amount of one of these popular products. Which is it?</a:t>
            </a:r>
          </a:p>
        </p:txBody>
      </p:sp>
      <p:grpSp>
        <p:nvGrpSpPr>
          <p:cNvPr id="28" name="chocolate"/>
          <p:cNvGrpSpPr/>
          <p:nvPr/>
        </p:nvGrpSpPr>
        <p:grpSpPr>
          <a:xfrm>
            <a:off x="686090" y="2577312"/>
            <a:ext cx="2279539" cy="2670372"/>
            <a:chOff x="686087" y="2743976"/>
            <a:chExt cx="2279539" cy="2670372"/>
          </a:xfrm>
        </p:grpSpPr>
        <p:grpSp>
          <p:nvGrpSpPr>
            <p:cNvPr id="14" name="Group 13"/>
            <p:cNvGrpSpPr/>
            <p:nvPr/>
          </p:nvGrpSpPr>
          <p:grpSpPr>
            <a:xfrm>
              <a:off x="686087" y="2743976"/>
              <a:ext cx="2279539" cy="2314322"/>
              <a:chOff x="926537" y="3429000"/>
              <a:chExt cx="1723603" cy="1749903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6537" y="3908454"/>
                <a:ext cx="1723603" cy="1149069"/>
              </a:xfrm>
              <a:prstGeom prst="rect">
                <a:avLst/>
              </a:prstGeom>
            </p:spPr>
          </p:pic>
          <p:sp>
            <p:nvSpPr>
              <p:cNvPr id="8" name="Rectangle 7"/>
              <p:cNvSpPr/>
              <p:nvPr/>
            </p:nvSpPr>
            <p:spPr>
              <a:xfrm>
                <a:off x="979136" y="3429000"/>
                <a:ext cx="1618407" cy="1749903"/>
              </a:xfrm>
              <a:prstGeom prst="rect">
                <a:avLst/>
              </a:prstGeom>
              <a:noFill/>
              <a:ln>
                <a:solidFill>
                  <a:srgbClr val="4DB1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755650" y="4943457"/>
              <a:ext cx="2140413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chocolate</a:t>
              </a:r>
            </a:p>
          </p:txBody>
        </p:sp>
      </p:grpSp>
      <p:grpSp>
        <p:nvGrpSpPr>
          <p:cNvPr id="41" name="coffee"/>
          <p:cNvGrpSpPr/>
          <p:nvPr/>
        </p:nvGrpSpPr>
        <p:grpSpPr>
          <a:xfrm>
            <a:off x="6243700" y="2577312"/>
            <a:ext cx="2144650" cy="2670371"/>
            <a:chOff x="6243697" y="2743976"/>
            <a:chExt cx="2144650" cy="2670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8" t="466" r="17022"/>
            <a:stretch/>
          </p:blipFill>
          <p:spPr>
            <a:xfrm>
              <a:off x="6247931" y="2743976"/>
              <a:ext cx="2140416" cy="2314322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coffee</a:t>
              </a:r>
            </a:p>
          </p:txBody>
        </p:sp>
      </p:grpSp>
      <p:grpSp>
        <p:nvGrpSpPr>
          <p:cNvPr id="38" name="cheese"/>
          <p:cNvGrpSpPr/>
          <p:nvPr/>
        </p:nvGrpSpPr>
        <p:grpSpPr>
          <a:xfrm>
            <a:off x="3497560" y="2573644"/>
            <a:ext cx="2144647" cy="2674039"/>
            <a:chOff x="3497557" y="2740308"/>
            <a:chExt cx="2144647" cy="267403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69" t="-158" r="22071" b="158"/>
            <a:stretch/>
          </p:blipFill>
          <p:spPr>
            <a:xfrm>
              <a:off x="3501791" y="2740308"/>
              <a:ext cx="2140413" cy="2317989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cheese</a:t>
              </a:r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22" y="2972876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946" y="3050881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4" y="3050881"/>
            <a:ext cx="1136748" cy="1447867"/>
          </a:xfrm>
          <a:prstGeom prst="rect">
            <a:avLst/>
          </a:prstGeom>
        </p:spPr>
      </p:pic>
      <p:sp>
        <p:nvSpPr>
          <p:cNvPr id="48" name="Rectangle: Rounded Corners 47">
            <a:hlinkClick r:id="rId7" action="ppaction://hlinksldjump"/>
          </p:cNvPr>
          <p:cNvSpPr/>
          <p:nvPr/>
        </p:nvSpPr>
        <p:spPr>
          <a:xfrm>
            <a:off x="779888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sp>
        <p:nvSpPr>
          <p:cNvPr id="49" name="Rectangle: Rounded Corners 4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3208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Japan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One of these objects was invented in Japan. Which one is it?</a:t>
            </a:r>
          </a:p>
        </p:txBody>
      </p:sp>
      <p:sp>
        <p:nvSpPr>
          <p:cNvPr id="48" name="Rectangle: Rounded Corners 47">
            <a:hlinkClick r:id="rId2" action="ppaction://hlinksldjump"/>
          </p:cNvPr>
          <p:cNvSpPr/>
          <p:nvPr/>
        </p:nvSpPr>
        <p:spPr>
          <a:xfrm>
            <a:off x="755650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grpSp>
        <p:nvGrpSpPr>
          <p:cNvPr id="12" name="nintendo"/>
          <p:cNvGrpSpPr/>
          <p:nvPr/>
        </p:nvGrpSpPr>
        <p:grpSpPr>
          <a:xfrm>
            <a:off x="755650" y="2525491"/>
            <a:ext cx="2140414" cy="2670372"/>
            <a:chOff x="755650" y="2743976"/>
            <a:chExt cx="2140414" cy="2670372"/>
          </a:xfrm>
        </p:grpSpPr>
        <p:sp>
          <p:nvSpPr>
            <p:cNvPr id="8" name="Rectangle 7"/>
            <p:cNvSpPr/>
            <p:nvPr/>
          </p:nvSpPr>
          <p:spPr>
            <a:xfrm>
              <a:off x="755651" y="2743976"/>
              <a:ext cx="2140413" cy="2314322"/>
            </a:xfrm>
            <a:prstGeom prst="rect">
              <a:avLst/>
            </a:prstGeom>
            <a:noFill/>
            <a:ln>
              <a:solidFill>
                <a:srgbClr val="4DB1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/>
            <p:cNvSpPr/>
            <p:nvPr/>
          </p:nvSpPr>
          <p:spPr>
            <a:xfrm>
              <a:off x="755650" y="4943457"/>
              <a:ext cx="2140413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Nintendo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317" y="3361886"/>
              <a:ext cx="2044194" cy="1061490"/>
            </a:xfrm>
            <a:prstGeom prst="rect">
              <a:avLst/>
            </a:prstGeom>
          </p:spPr>
        </p:pic>
      </p:grpSp>
      <p:grpSp>
        <p:nvGrpSpPr>
          <p:cNvPr id="13" name="scissors"/>
          <p:cNvGrpSpPr/>
          <p:nvPr/>
        </p:nvGrpSpPr>
        <p:grpSpPr>
          <a:xfrm>
            <a:off x="3496669" y="2525491"/>
            <a:ext cx="2145535" cy="2670371"/>
            <a:chOff x="3496669" y="2743976"/>
            <a:chExt cx="2145535" cy="2670371"/>
          </a:xfrm>
        </p:grpSpPr>
        <p:sp>
          <p:nvSpPr>
            <p:cNvPr id="23" name="Rectangle 22"/>
            <p:cNvSpPr/>
            <p:nvPr/>
          </p:nvSpPr>
          <p:spPr>
            <a:xfrm>
              <a:off x="3496669" y="2743976"/>
              <a:ext cx="2140413" cy="2314322"/>
            </a:xfrm>
            <a:prstGeom prst="rect">
              <a:avLst/>
            </a:prstGeom>
            <a:noFill/>
            <a:ln>
              <a:solidFill>
                <a:srgbClr val="4DB1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49755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scissors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4785" y="3516885"/>
              <a:ext cx="1934429" cy="1081064"/>
            </a:xfrm>
            <a:prstGeom prst="rect">
              <a:avLst/>
            </a:prstGeom>
          </p:spPr>
        </p:pic>
      </p:grpSp>
      <p:grpSp>
        <p:nvGrpSpPr>
          <p:cNvPr id="15" name="camera"/>
          <p:cNvGrpSpPr/>
          <p:nvPr/>
        </p:nvGrpSpPr>
        <p:grpSpPr>
          <a:xfrm>
            <a:off x="6243697" y="2525491"/>
            <a:ext cx="2144677" cy="2670371"/>
            <a:chOff x="6243697" y="2743976"/>
            <a:chExt cx="2144677" cy="2670371"/>
          </a:xfrm>
        </p:grpSpPr>
        <p:sp>
          <p:nvSpPr>
            <p:cNvPr id="34" name="Rectangle 33"/>
            <p:cNvSpPr/>
            <p:nvPr/>
          </p:nvSpPr>
          <p:spPr>
            <a:xfrm>
              <a:off x="624369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camera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247961" y="2743976"/>
              <a:ext cx="2140413" cy="2314322"/>
            </a:xfrm>
            <a:prstGeom prst="rect">
              <a:avLst/>
            </a:prstGeom>
            <a:noFill/>
            <a:ln>
              <a:solidFill>
                <a:srgbClr val="4DB1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30" t="13679" r="27775" b="14337"/>
            <a:stretch/>
          </p:blipFill>
          <p:spPr>
            <a:xfrm>
              <a:off x="6350181" y="3016265"/>
              <a:ext cx="1931677" cy="1682936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35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552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1" y="3217545"/>
            <a:ext cx="1136748" cy="1447867"/>
          </a:xfrm>
          <a:prstGeom prst="rect">
            <a:avLst/>
          </a:prstGeom>
        </p:spPr>
      </p:pic>
      <p:sp>
        <p:nvSpPr>
          <p:cNvPr id="30" name="Rectangle: Rounded Corners 29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18338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Russia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Russia has the largest area of a geographical feature in the world. Which is it?</a:t>
            </a:r>
          </a:p>
        </p:txBody>
      </p:sp>
      <p:sp>
        <p:nvSpPr>
          <p:cNvPr id="48" name="Rectangle: Rounded Corners 47">
            <a:hlinkClick r:id="rId2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grpSp>
        <p:nvGrpSpPr>
          <p:cNvPr id="19" name="f"/>
          <p:cNvGrpSpPr/>
          <p:nvPr/>
        </p:nvGrpSpPr>
        <p:grpSpPr>
          <a:xfrm>
            <a:off x="6243697" y="2508012"/>
            <a:ext cx="2144647" cy="2687850"/>
            <a:chOff x="6243697" y="2508012"/>
            <a:chExt cx="2144647" cy="268785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49"/>
            <a:stretch/>
          </p:blipFill>
          <p:spPr>
            <a:xfrm>
              <a:off x="6250854" y="2508012"/>
              <a:ext cx="2137489" cy="243462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forests</a:t>
              </a:r>
            </a:p>
          </p:txBody>
        </p:sp>
      </p:grpSp>
      <p:grpSp>
        <p:nvGrpSpPr>
          <p:cNvPr id="17" name="l"/>
          <p:cNvGrpSpPr/>
          <p:nvPr/>
        </p:nvGrpSpPr>
        <p:grpSpPr>
          <a:xfrm>
            <a:off x="755650" y="2515306"/>
            <a:ext cx="2143857" cy="2680557"/>
            <a:chOff x="755650" y="2515306"/>
            <a:chExt cx="2143857" cy="2680557"/>
          </a:xfrm>
        </p:grpSpPr>
        <p:sp>
          <p:nvSpPr>
            <p:cNvPr id="3" name="Rectangle 2"/>
            <p:cNvSpPr/>
            <p:nvPr/>
          </p:nvSpPr>
          <p:spPr>
            <a:xfrm>
              <a:off x="755650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lakes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33"/>
            <a:stretch/>
          </p:blipFill>
          <p:spPr>
            <a:xfrm>
              <a:off x="763466" y="2515306"/>
              <a:ext cx="2131710" cy="220966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8" name="m"/>
          <p:cNvGrpSpPr/>
          <p:nvPr/>
        </p:nvGrpSpPr>
        <p:grpSpPr>
          <a:xfrm>
            <a:off x="3497557" y="2508012"/>
            <a:ext cx="2144647" cy="2687850"/>
            <a:chOff x="3497557" y="2508012"/>
            <a:chExt cx="2144647" cy="2687850"/>
          </a:xfrm>
        </p:grpSpPr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mountains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5212"/>
            <a:stretch/>
          </p:blipFill>
          <p:spPr>
            <a:xfrm>
              <a:off x="3503827" y="2508012"/>
              <a:ext cx="2138377" cy="2206031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75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14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1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53123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"/>
          <p:cNvGrpSpPr/>
          <p:nvPr/>
        </p:nvGrpSpPr>
        <p:grpSpPr>
          <a:xfrm>
            <a:off x="6243697" y="2508012"/>
            <a:ext cx="2144654" cy="2687850"/>
            <a:chOff x="6243697" y="2508012"/>
            <a:chExt cx="2144654" cy="2687850"/>
          </a:xfrm>
        </p:grpSpPr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swimming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81" t="-115" r="27953" b="115"/>
            <a:stretch/>
          </p:blipFill>
          <p:spPr>
            <a:xfrm>
              <a:off x="6253637" y="2508012"/>
              <a:ext cx="2134714" cy="2214408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Italy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is the most popular sport in Italy?</a:t>
            </a:r>
          </a:p>
        </p:txBody>
      </p:sp>
      <p:sp>
        <p:nvSpPr>
          <p:cNvPr id="48" name="Rectangle: Rounded Corners 47">
            <a:hlinkClick r:id="rId3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grpSp>
        <p:nvGrpSpPr>
          <p:cNvPr id="9" name="t"/>
          <p:cNvGrpSpPr/>
          <p:nvPr/>
        </p:nvGrpSpPr>
        <p:grpSpPr>
          <a:xfrm>
            <a:off x="759229" y="2508011"/>
            <a:ext cx="2143857" cy="2687852"/>
            <a:chOff x="759229" y="2508011"/>
            <a:chExt cx="2143857" cy="2687852"/>
          </a:xfrm>
        </p:grpSpPr>
        <p:sp>
          <p:nvSpPr>
            <p:cNvPr id="3" name="Rectangle 2"/>
            <p:cNvSpPr/>
            <p:nvPr/>
          </p:nvSpPr>
          <p:spPr>
            <a:xfrm>
              <a:off x="759229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tennis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127" t="17018" r="11145" b="3589"/>
            <a:stretch/>
          </p:blipFill>
          <p:spPr>
            <a:xfrm>
              <a:off x="776210" y="2508011"/>
              <a:ext cx="2122636" cy="221696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1" name="f"/>
          <p:cNvGrpSpPr/>
          <p:nvPr/>
        </p:nvGrpSpPr>
        <p:grpSpPr>
          <a:xfrm>
            <a:off x="3497557" y="2488906"/>
            <a:ext cx="2144647" cy="2706956"/>
            <a:chOff x="3497557" y="2488906"/>
            <a:chExt cx="2144647" cy="2706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46" r="19718"/>
            <a:stretch/>
          </p:blipFill>
          <p:spPr>
            <a:xfrm>
              <a:off x="3497557" y="2488906"/>
              <a:ext cx="2144647" cy="223606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football</a:t>
              </a:r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227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14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46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0449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t"/>
          <p:cNvGrpSpPr/>
          <p:nvPr/>
        </p:nvGrpSpPr>
        <p:grpSpPr>
          <a:xfrm>
            <a:off x="6243697" y="2488906"/>
            <a:ext cx="2144647" cy="2706956"/>
            <a:chOff x="6243697" y="2488906"/>
            <a:chExt cx="2144647" cy="270695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48" r="19245"/>
            <a:stretch/>
          </p:blipFill>
          <p:spPr>
            <a:xfrm>
              <a:off x="6254660" y="2488906"/>
              <a:ext cx="2133684" cy="2331636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trolls</a:t>
              </a:r>
            </a:p>
          </p:txBody>
        </p:sp>
      </p:grpSp>
      <p:grpSp>
        <p:nvGrpSpPr>
          <p:cNvPr id="15" name="g"/>
          <p:cNvGrpSpPr/>
          <p:nvPr/>
        </p:nvGrpSpPr>
        <p:grpSpPr>
          <a:xfrm>
            <a:off x="3497557" y="2488906"/>
            <a:ext cx="2144647" cy="2706956"/>
            <a:chOff x="3497557" y="2488906"/>
            <a:chExt cx="2144647" cy="270695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09" r="20097"/>
            <a:stretch/>
          </p:blipFill>
          <p:spPr>
            <a:xfrm>
              <a:off x="3504579" y="2488906"/>
              <a:ext cx="2137625" cy="2495053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gnomes</a:t>
              </a:r>
            </a:p>
          </p:txBody>
        </p:sp>
      </p:grpSp>
      <p:grpSp>
        <p:nvGrpSpPr>
          <p:cNvPr id="7" name="p"/>
          <p:cNvGrpSpPr/>
          <p:nvPr/>
        </p:nvGrpSpPr>
        <p:grpSpPr>
          <a:xfrm>
            <a:off x="755218" y="2488906"/>
            <a:ext cx="2150880" cy="2706957"/>
            <a:chOff x="755218" y="2488906"/>
            <a:chExt cx="2150880" cy="270695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170"/>
            <a:stretch/>
          </p:blipFill>
          <p:spPr>
            <a:xfrm>
              <a:off x="763467" y="2488906"/>
              <a:ext cx="2139620" cy="223351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0880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pixies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Norway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character comes from Norwegian folklore?</a:t>
            </a:r>
            <a:endParaRPr lang="en-GB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366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14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35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99969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b"/>
          <p:cNvGrpSpPr/>
          <p:nvPr/>
        </p:nvGrpSpPr>
        <p:grpSpPr>
          <a:xfrm>
            <a:off x="6243697" y="2443682"/>
            <a:ext cx="2144653" cy="2752180"/>
            <a:chOff x="6243697" y="2443682"/>
            <a:chExt cx="2144653" cy="2752180"/>
          </a:xfrm>
        </p:grpSpPr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burritos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82" t="1231" r="18248" b="369"/>
            <a:stretch/>
          </p:blipFill>
          <p:spPr>
            <a:xfrm>
              <a:off x="6251743" y="2443682"/>
              <a:ext cx="2136607" cy="2272748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1" name="t"/>
          <p:cNvGrpSpPr/>
          <p:nvPr/>
        </p:nvGrpSpPr>
        <p:grpSpPr>
          <a:xfrm>
            <a:off x="3497557" y="2488769"/>
            <a:ext cx="2144648" cy="2707093"/>
            <a:chOff x="3497557" y="2488769"/>
            <a:chExt cx="2144648" cy="2707093"/>
          </a:xfrm>
        </p:grpSpPr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tacos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60" r="8803"/>
            <a:stretch/>
          </p:blipFill>
          <p:spPr>
            <a:xfrm>
              <a:off x="3507497" y="2488769"/>
              <a:ext cx="2134708" cy="2236202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8" name="m"/>
          <p:cNvGrpSpPr/>
          <p:nvPr/>
        </p:nvGrpSpPr>
        <p:grpSpPr>
          <a:xfrm>
            <a:off x="759229" y="2488906"/>
            <a:ext cx="2145750" cy="2706957"/>
            <a:chOff x="759229" y="2488906"/>
            <a:chExt cx="2145750" cy="270695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80" t="1961" r="10580" b="-1961"/>
            <a:stretch/>
          </p:blipFill>
          <p:spPr>
            <a:xfrm>
              <a:off x="763466" y="2488906"/>
              <a:ext cx="2141513" cy="230598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9229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mozzarella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Mexico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Mexico is famous for many different foods. Which one of these foods did not originate in Mexico?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95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35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9282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e"/>
          <p:cNvGrpSpPr/>
          <p:nvPr/>
        </p:nvGrpSpPr>
        <p:grpSpPr>
          <a:xfrm>
            <a:off x="6243697" y="2452851"/>
            <a:ext cx="2144647" cy="2743011"/>
            <a:chOff x="6243697" y="2452851"/>
            <a:chExt cx="2144647" cy="2743011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71" r="31103"/>
            <a:stretch/>
          </p:blipFill>
          <p:spPr>
            <a:xfrm>
              <a:off x="6243697" y="2452851"/>
              <a:ext cx="2144647" cy="227212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emerald</a:t>
              </a:r>
            </a:p>
          </p:txBody>
        </p:sp>
      </p:grpSp>
      <p:grpSp>
        <p:nvGrpSpPr>
          <p:cNvPr id="7" name="r"/>
          <p:cNvGrpSpPr/>
          <p:nvPr/>
        </p:nvGrpSpPr>
        <p:grpSpPr>
          <a:xfrm>
            <a:off x="755650" y="2488769"/>
            <a:ext cx="2147436" cy="2707094"/>
            <a:chOff x="755650" y="2488769"/>
            <a:chExt cx="2147436" cy="270709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36" r="29543"/>
            <a:stretch/>
          </p:blipFill>
          <p:spPr>
            <a:xfrm>
              <a:off x="755650" y="2488769"/>
              <a:ext cx="2147436" cy="2236202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9229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ruby</a:t>
              </a:r>
            </a:p>
          </p:txBody>
        </p:sp>
      </p:grpSp>
      <p:grpSp>
        <p:nvGrpSpPr>
          <p:cNvPr id="13" name="s"/>
          <p:cNvGrpSpPr/>
          <p:nvPr/>
        </p:nvGrpSpPr>
        <p:grpSpPr>
          <a:xfrm>
            <a:off x="3497555" y="2455590"/>
            <a:ext cx="2144649" cy="2740272"/>
            <a:chOff x="3497555" y="2455590"/>
            <a:chExt cx="2144649" cy="274027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53" t="-32244" r="6429" b="163"/>
            <a:stretch/>
          </p:blipFill>
          <p:spPr>
            <a:xfrm rot="5400000">
              <a:off x="3402345" y="2560740"/>
              <a:ext cx="2345010" cy="213470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5" y="4724971"/>
              <a:ext cx="2144649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sapphire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Madagascar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Madagascar provides half the world’s supply of which precious gemstone?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58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359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7087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RW"/>
          <p:cNvGrpSpPr/>
          <p:nvPr/>
        </p:nvGrpSpPr>
        <p:grpSpPr>
          <a:xfrm>
            <a:off x="6235675" y="2443682"/>
            <a:ext cx="2152669" cy="2752180"/>
            <a:chOff x="6235675" y="2443682"/>
            <a:chExt cx="2152669" cy="275218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68" r="22155"/>
            <a:stretch/>
          </p:blipFill>
          <p:spPr>
            <a:xfrm>
              <a:off x="6243696" y="2443682"/>
              <a:ext cx="2144648" cy="227212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5675" y="4724971"/>
              <a:ext cx="2152669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railway lines</a:t>
              </a:r>
            </a:p>
          </p:txBody>
        </p:sp>
      </p:grpSp>
      <p:grpSp>
        <p:nvGrpSpPr>
          <p:cNvPr id="11" name="r"/>
          <p:cNvGrpSpPr/>
          <p:nvPr/>
        </p:nvGrpSpPr>
        <p:grpSpPr>
          <a:xfrm>
            <a:off x="3496556" y="2452851"/>
            <a:ext cx="2149659" cy="2743011"/>
            <a:chOff x="3496556" y="2452851"/>
            <a:chExt cx="2149659" cy="274301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09" t="859" r="16504"/>
            <a:stretch/>
          </p:blipFill>
          <p:spPr>
            <a:xfrm>
              <a:off x="3504578" y="2452851"/>
              <a:ext cx="2137626" cy="2327593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6556" y="4724971"/>
              <a:ext cx="2149659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rivers</a:t>
              </a:r>
            </a:p>
          </p:txBody>
        </p:sp>
      </p:grpSp>
      <p:grpSp>
        <p:nvGrpSpPr>
          <p:cNvPr id="8" name="v"/>
          <p:cNvGrpSpPr/>
          <p:nvPr/>
        </p:nvGrpSpPr>
        <p:grpSpPr>
          <a:xfrm>
            <a:off x="755650" y="2452851"/>
            <a:ext cx="2151447" cy="2743012"/>
            <a:chOff x="755650" y="2452851"/>
            <a:chExt cx="2151447" cy="274301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81" t="585" r="25274" b="-585"/>
            <a:stretch/>
          </p:blipFill>
          <p:spPr>
            <a:xfrm>
              <a:off x="763466" y="2452851"/>
              <a:ext cx="2139620" cy="229005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650" y="4724972"/>
              <a:ext cx="21514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volcanoes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Iceland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Iceland is home to two hundred of which?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86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47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6270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e"/>
          <p:cNvGrpSpPr/>
          <p:nvPr/>
        </p:nvGrpSpPr>
        <p:grpSpPr>
          <a:xfrm>
            <a:off x="3485522" y="2443682"/>
            <a:ext cx="2163705" cy="2752180"/>
            <a:chOff x="3485522" y="2443682"/>
            <a:chExt cx="2163705" cy="27521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49" r="15255"/>
            <a:stretch/>
          </p:blipFill>
          <p:spPr>
            <a:xfrm>
              <a:off x="3497555" y="2443682"/>
              <a:ext cx="2144649" cy="235170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euro</a:t>
              </a:r>
            </a:p>
          </p:txBody>
        </p:sp>
      </p:grpSp>
      <p:grpSp>
        <p:nvGrpSpPr>
          <p:cNvPr id="4" name="p"/>
          <p:cNvGrpSpPr/>
          <p:nvPr/>
        </p:nvGrpSpPr>
        <p:grpSpPr>
          <a:xfrm>
            <a:off x="755218" y="2443682"/>
            <a:ext cx="2154891" cy="2752181"/>
            <a:chOff x="755218" y="2443682"/>
            <a:chExt cx="2154891" cy="2752181"/>
          </a:xfrm>
        </p:grpSpPr>
        <p:pic>
          <p:nvPicPr>
            <p:cNvPr id="18" name="Picture 4" descr="Money, Mexico, Coins, Mexican Pesos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91" r="26369"/>
            <a:stretch/>
          </p:blipFill>
          <p:spPr bwMode="auto">
            <a:xfrm>
              <a:off x="763466" y="2443682"/>
              <a:ext cx="2139620" cy="2330272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peso</a:t>
              </a:r>
            </a:p>
          </p:txBody>
        </p:sp>
      </p:grpSp>
      <p:grpSp>
        <p:nvGrpSpPr>
          <p:cNvPr id="14" name="y"/>
          <p:cNvGrpSpPr/>
          <p:nvPr/>
        </p:nvGrpSpPr>
        <p:grpSpPr>
          <a:xfrm>
            <a:off x="6236673" y="2443682"/>
            <a:ext cx="2151677" cy="2752180"/>
            <a:chOff x="6236673" y="2443682"/>
            <a:chExt cx="2151677" cy="275218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81" r="22290"/>
            <a:stretch/>
          </p:blipFill>
          <p:spPr>
            <a:xfrm>
              <a:off x="6243696" y="2443682"/>
              <a:ext cx="2144654" cy="2281289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yen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Chile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The</a:t>
            </a:r>
            <a:r>
              <a:rPr lang="en-GB" sz="1200" dirty="0">
                <a:latin typeface="Twinkl" pitchFamily="50" charset="0"/>
              </a:rPr>
              <a:t> </a:t>
            </a:r>
            <a:r>
              <a:rPr lang="en-GB" dirty="0">
                <a:latin typeface="Twinkl" pitchFamily="50" charset="0"/>
              </a:rPr>
              <a:t>currency used in Chile is called the Chilean </a:t>
            </a:r>
            <a:r>
              <a:rPr lang="en-GB" u="sng" dirty="0">
                <a:latin typeface="Twinkl" pitchFamily="50" charset="0"/>
              </a:rPr>
              <a:t>              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86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47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9201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w"/>
          <p:cNvGrpSpPr/>
          <p:nvPr/>
        </p:nvGrpSpPr>
        <p:grpSpPr>
          <a:xfrm>
            <a:off x="755218" y="2429237"/>
            <a:ext cx="2154891" cy="2766626"/>
            <a:chOff x="755218" y="2429237"/>
            <a:chExt cx="2154891" cy="2766626"/>
          </a:xfrm>
        </p:grpSpPr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wheat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36" r="19865"/>
            <a:stretch/>
          </p:blipFill>
          <p:spPr>
            <a:xfrm>
              <a:off x="755218" y="2429237"/>
              <a:ext cx="2154891" cy="229573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2" name="s"/>
          <p:cNvGrpSpPr/>
          <p:nvPr/>
        </p:nvGrpSpPr>
        <p:grpSpPr>
          <a:xfrm>
            <a:off x="3485522" y="2429238"/>
            <a:ext cx="2163705" cy="2766624"/>
            <a:chOff x="3485522" y="2429238"/>
            <a:chExt cx="2163705" cy="2766624"/>
          </a:xfrm>
        </p:grpSpPr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sugar cane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84" t="294" r="16643" b="2083"/>
            <a:stretch/>
          </p:blipFill>
          <p:spPr>
            <a:xfrm>
              <a:off x="3504578" y="2429238"/>
              <a:ext cx="2137626" cy="229573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7" name="c"/>
          <p:cNvGrpSpPr/>
          <p:nvPr/>
        </p:nvGrpSpPr>
        <p:grpSpPr>
          <a:xfrm>
            <a:off x="6236673" y="2429237"/>
            <a:ext cx="2151677" cy="2766625"/>
            <a:chOff x="6236673" y="2429237"/>
            <a:chExt cx="2151677" cy="2766625"/>
          </a:xfrm>
        </p:grpSpPr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cotton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53" r="14853"/>
            <a:stretch/>
          </p:blipFill>
          <p:spPr>
            <a:xfrm>
              <a:off x="6236673" y="2429237"/>
              <a:ext cx="2151677" cy="229573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Cuba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is Cuba’s main crop?</a:t>
            </a:r>
            <a:endParaRPr lang="en-GB" sz="1200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028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22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982289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j"/>
          <p:cNvGrpSpPr/>
          <p:nvPr/>
        </p:nvGrpSpPr>
        <p:grpSpPr>
          <a:xfrm>
            <a:off x="6236673" y="2429236"/>
            <a:ext cx="2151677" cy="2766626"/>
            <a:chOff x="6236673" y="2429236"/>
            <a:chExt cx="2151677" cy="2766626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65" r="22136"/>
            <a:stretch/>
          </p:blipFill>
          <p:spPr>
            <a:xfrm>
              <a:off x="6245195" y="2429236"/>
              <a:ext cx="2143155" cy="229573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Reggae</a:t>
              </a:r>
            </a:p>
          </p:txBody>
        </p:sp>
      </p:grpSp>
      <p:grpSp>
        <p:nvGrpSpPr>
          <p:cNvPr id="13" name="jazz"/>
          <p:cNvGrpSpPr/>
          <p:nvPr/>
        </p:nvGrpSpPr>
        <p:grpSpPr>
          <a:xfrm>
            <a:off x="3485522" y="2429236"/>
            <a:ext cx="2163705" cy="2766626"/>
            <a:chOff x="3485522" y="2429236"/>
            <a:chExt cx="2163705" cy="276662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5" r="26821"/>
            <a:stretch/>
          </p:blipFill>
          <p:spPr>
            <a:xfrm>
              <a:off x="3497555" y="2429236"/>
              <a:ext cx="2151672" cy="2327568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Jazz</a:t>
              </a:r>
            </a:p>
          </p:txBody>
        </p:sp>
      </p:grpSp>
      <p:grpSp>
        <p:nvGrpSpPr>
          <p:cNvPr id="7" name="f"/>
          <p:cNvGrpSpPr/>
          <p:nvPr/>
        </p:nvGrpSpPr>
        <p:grpSpPr>
          <a:xfrm>
            <a:off x="755218" y="2429236"/>
            <a:ext cx="2158402" cy="2766627"/>
            <a:chOff x="755218" y="2429236"/>
            <a:chExt cx="2158402" cy="276662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30" r="17343"/>
            <a:stretch/>
          </p:blipFill>
          <p:spPr>
            <a:xfrm>
              <a:off x="766977" y="2429236"/>
              <a:ext cx="2146643" cy="229573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Folk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Jamaica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/>
              <a:t>Which </a:t>
            </a:r>
            <a:r>
              <a:rPr lang="en-GB" dirty="0"/>
              <a:t>type of music came from Jamaica?</a:t>
            </a:r>
            <a:endParaRPr lang="en-GB" sz="1200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052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23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22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4534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bl"/>
          <p:cNvGrpSpPr/>
          <p:nvPr/>
        </p:nvGrpSpPr>
        <p:grpSpPr>
          <a:xfrm>
            <a:off x="755218" y="2429235"/>
            <a:ext cx="2154891" cy="2766628"/>
            <a:chOff x="755218" y="2429235"/>
            <a:chExt cx="2154891" cy="2766628"/>
          </a:xfrm>
        </p:grpSpPr>
        <p:pic>
          <p:nvPicPr>
            <p:cNvPr id="20" name="Picture 2" descr="Berlin, Germany, Architecture, Park, Europe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85" r="22106"/>
            <a:stretch/>
          </p:blipFill>
          <p:spPr bwMode="auto">
            <a:xfrm>
              <a:off x="763466" y="2429235"/>
              <a:ext cx="2146643" cy="2358202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Berlin</a:t>
              </a:r>
            </a:p>
          </p:txBody>
        </p:sp>
      </p:grpSp>
      <p:grpSp>
        <p:nvGrpSpPr>
          <p:cNvPr id="17" name="bk"/>
          <p:cNvGrpSpPr/>
          <p:nvPr/>
        </p:nvGrpSpPr>
        <p:grpSpPr>
          <a:xfrm>
            <a:off x="6236672" y="2429235"/>
            <a:ext cx="2151678" cy="2766627"/>
            <a:chOff x="6236672" y="2429235"/>
            <a:chExt cx="2151678" cy="2766627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00" r="1"/>
            <a:stretch/>
          </p:blipFill>
          <p:spPr>
            <a:xfrm>
              <a:off x="6236672" y="2429235"/>
              <a:ext cx="2151677" cy="2571906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Bangkok</a:t>
              </a:r>
            </a:p>
          </p:txBody>
        </p:sp>
      </p:grpSp>
      <p:grpSp>
        <p:nvGrpSpPr>
          <p:cNvPr id="12" name="br"/>
          <p:cNvGrpSpPr/>
          <p:nvPr/>
        </p:nvGrpSpPr>
        <p:grpSpPr>
          <a:xfrm>
            <a:off x="3485522" y="2429235"/>
            <a:ext cx="2163705" cy="2766627"/>
            <a:chOff x="3485522" y="2429235"/>
            <a:chExt cx="2163705" cy="276662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42" t="4345" r="14271" b="-4345"/>
            <a:stretch/>
          </p:blipFill>
          <p:spPr>
            <a:xfrm>
              <a:off x="3485522" y="2429235"/>
              <a:ext cx="2163705" cy="243330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Bern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Switzerland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What is the capital of Switzerland?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818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5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22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6182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m"/>
          <p:cNvGrpSpPr/>
          <p:nvPr/>
        </p:nvGrpSpPr>
        <p:grpSpPr>
          <a:xfrm>
            <a:off x="6235151" y="2442715"/>
            <a:ext cx="2163710" cy="2753147"/>
            <a:chOff x="6235151" y="2442715"/>
            <a:chExt cx="2163710" cy="275314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99" t="785" r="15755" b="-4732"/>
            <a:stretch/>
          </p:blipFill>
          <p:spPr>
            <a:xfrm>
              <a:off x="6235151" y="2442715"/>
              <a:ext cx="2163710" cy="2391103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monkey</a:t>
              </a:r>
            </a:p>
          </p:txBody>
        </p:sp>
      </p:grpSp>
      <p:grpSp>
        <p:nvGrpSpPr>
          <p:cNvPr id="10" name="c"/>
          <p:cNvGrpSpPr/>
          <p:nvPr/>
        </p:nvGrpSpPr>
        <p:grpSpPr>
          <a:xfrm>
            <a:off x="3485522" y="2424673"/>
            <a:ext cx="2163705" cy="2771189"/>
            <a:chOff x="3485522" y="2424673"/>
            <a:chExt cx="2163705" cy="277118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63" t="2654" r="25839" b="-2654"/>
            <a:stretch/>
          </p:blipFill>
          <p:spPr>
            <a:xfrm>
              <a:off x="3497554" y="2424673"/>
              <a:ext cx="2151673" cy="2427189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 cow</a:t>
              </a:r>
              <a:endParaRPr lang="en-GB" dirty="0"/>
            </a:p>
          </p:txBody>
        </p:sp>
      </p:grpSp>
      <p:grpSp>
        <p:nvGrpSpPr>
          <p:cNvPr id="6" name="gp"/>
          <p:cNvGrpSpPr/>
          <p:nvPr/>
        </p:nvGrpSpPr>
        <p:grpSpPr>
          <a:xfrm>
            <a:off x="755218" y="2424673"/>
            <a:ext cx="2154891" cy="2771190"/>
            <a:chOff x="755218" y="2424673"/>
            <a:chExt cx="2154891" cy="27711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00" r="23460"/>
            <a:stretch/>
          </p:blipFill>
          <p:spPr>
            <a:xfrm>
              <a:off x="763464" y="2424673"/>
              <a:ext cx="2134611" cy="236276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Guinea pig</a:t>
              </a:r>
              <a:endParaRPr lang="en-GB" dirty="0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Peru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animal provides the traditional meat in Peru?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29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5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62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5233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3000"/>
          <p:cNvGrpSpPr/>
          <p:nvPr/>
        </p:nvGrpSpPr>
        <p:grpSpPr>
          <a:xfrm>
            <a:off x="6236672" y="2133604"/>
            <a:ext cx="2151678" cy="3282990"/>
            <a:chOff x="6236672" y="1923391"/>
            <a:chExt cx="2151678" cy="3282990"/>
          </a:xfrm>
        </p:grpSpPr>
        <p:pic>
          <p:nvPicPr>
            <p:cNvPr id="26" name="Picture 2" descr="Canada, Lake, Agnes, Alberta, Rocky, Mountain, Travel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17" t="27614" r="-47" b="15345"/>
            <a:stretch/>
          </p:blipFill>
          <p:spPr bwMode="auto">
            <a:xfrm>
              <a:off x="6236672" y="1923391"/>
              <a:ext cx="2145795" cy="290085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/>
            <p:cNvSpPr/>
            <p:nvPr/>
          </p:nvSpPr>
          <p:spPr>
            <a:xfrm>
              <a:off x="6236673" y="4735490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over 13,000</a:t>
              </a:r>
            </a:p>
          </p:txBody>
        </p:sp>
      </p:grpSp>
      <p:grpSp>
        <p:nvGrpSpPr>
          <p:cNvPr id="8" name="30000"/>
          <p:cNvGrpSpPr/>
          <p:nvPr/>
        </p:nvGrpSpPr>
        <p:grpSpPr>
          <a:xfrm>
            <a:off x="3485522" y="2133604"/>
            <a:ext cx="2163705" cy="3282990"/>
            <a:chOff x="3485522" y="1923391"/>
            <a:chExt cx="2163705" cy="3282990"/>
          </a:xfrm>
        </p:grpSpPr>
        <p:pic>
          <p:nvPicPr>
            <p:cNvPr id="25" name="Picture 2" descr="Canada, Lake, Agnes, Alberta, Rocky, Mountain, Travel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010" t="27614" r="35784" b="15345"/>
            <a:stretch/>
          </p:blipFill>
          <p:spPr bwMode="auto">
            <a:xfrm>
              <a:off x="3497555" y="1923391"/>
              <a:ext cx="2151672" cy="290085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22"/>
            <p:cNvSpPr/>
            <p:nvPr/>
          </p:nvSpPr>
          <p:spPr>
            <a:xfrm>
              <a:off x="3485522" y="4735490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over 30,000</a:t>
              </a:r>
              <a:endParaRPr lang="en-GB" dirty="0"/>
            </a:p>
          </p:txBody>
        </p:sp>
      </p:grpSp>
      <p:grpSp>
        <p:nvGrpSpPr>
          <p:cNvPr id="7" name="4000"/>
          <p:cNvGrpSpPr/>
          <p:nvPr/>
        </p:nvGrpSpPr>
        <p:grpSpPr>
          <a:xfrm>
            <a:off x="755218" y="2133604"/>
            <a:ext cx="2154891" cy="3282991"/>
            <a:chOff x="755218" y="1923391"/>
            <a:chExt cx="2154891" cy="3282991"/>
          </a:xfrm>
        </p:grpSpPr>
        <p:pic>
          <p:nvPicPr>
            <p:cNvPr id="18" name="4000" descr="Canada, Lake, Agnes, Alberta, Rocky, Mountain, Travel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8" t="27614" r="71828" b="15345"/>
            <a:stretch/>
          </p:blipFill>
          <p:spPr bwMode="auto">
            <a:xfrm>
              <a:off x="771610" y="1923391"/>
              <a:ext cx="2138499" cy="290085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755218" y="4735491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over 4000</a:t>
              </a:r>
              <a:endParaRPr lang="en-GB" dirty="0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Canada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How many lakes are in Canada?</a:t>
            </a:r>
          </a:p>
        </p:txBody>
      </p:sp>
      <p:sp>
        <p:nvSpPr>
          <p:cNvPr id="48" name="Rectangle: Rounded Corners 47">
            <a:hlinkClick r:id="rId3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984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5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937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07719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"/>
          <p:cNvGrpSpPr/>
          <p:nvPr/>
        </p:nvGrpSpPr>
        <p:grpSpPr>
          <a:xfrm>
            <a:off x="755218" y="2127735"/>
            <a:ext cx="2166924" cy="3288860"/>
            <a:chOff x="755218" y="2127735"/>
            <a:chExt cx="2166924" cy="3288860"/>
          </a:xfrm>
        </p:grpSpPr>
        <p:pic>
          <p:nvPicPr>
            <p:cNvPr id="19" name="Picture 2" descr="Panorama, Cape Town, Golf Course, Pond, Reflection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89" r="62838"/>
            <a:stretch/>
          </p:blipFill>
          <p:spPr bwMode="auto">
            <a:xfrm>
              <a:off x="771610" y="2127735"/>
              <a:ext cx="2150532" cy="2817968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755218" y="4945704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6</a:t>
              </a:r>
              <a:endParaRPr lang="en-GB" dirty="0"/>
            </a:p>
          </p:txBody>
        </p:sp>
      </p:grpSp>
      <p:grpSp>
        <p:nvGrpSpPr>
          <p:cNvPr id="5" name="22"/>
          <p:cNvGrpSpPr/>
          <p:nvPr/>
        </p:nvGrpSpPr>
        <p:grpSpPr>
          <a:xfrm>
            <a:off x="3485522" y="2124801"/>
            <a:ext cx="2163705" cy="3291793"/>
            <a:chOff x="3485522" y="2124801"/>
            <a:chExt cx="2163705" cy="3291793"/>
          </a:xfrm>
        </p:grpSpPr>
        <p:pic>
          <p:nvPicPr>
            <p:cNvPr id="20" name="Picture 2" descr="Panorama, Cape Town, Golf Course, Pond, Reflection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80" r="37636" b="-104"/>
            <a:stretch/>
          </p:blipFill>
          <p:spPr bwMode="auto">
            <a:xfrm>
              <a:off x="3497555" y="2124801"/>
              <a:ext cx="2151672" cy="2820901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22"/>
            <p:cNvSpPr/>
            <p:nvPr/>
          </p:nvSpPr>
          <p:spPr>
            <a:xfrm>
              <a:off x="3485522" y="4945703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22</a:t>
              </a:r>
              <a:endParaRPr lang="en-GB" dirty="0"/>
            </a:p>
          </p:txBody>
        </p:sp>
      </p:grpSp>
      <p:grpSp>
        <p:nvGrpSpPr>
          <p:cNvPr id="6" name="11"/>
          <p:cNvGrpSpPr/>
          <p:nvPr/>
        </p:nvGrpSpPr>
        <p:grpSpPr>
          <a:xfrm>
            <a:off x="6236673" y="2121869"/>
            <a:ext cx="2151677" cy="3294725"/>
            <a:chOff x="6236673" y="2121869"/>
            <a:chExt cx="2151677" cy="3294725"/>
          </a:xfrm>
        </p:grpSpPr>
        <p:pic>
          <p:nvPicPr>
            <p:cNvPr id="27" name="Picture 2" descr="Panorama, Cape Town, Golf Course, Pond, Reflection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793" t="-1" r="12322" b="-3358"/>
            <a:stretch/>
          </p:blipFill>
          <p:spPr bwMode="auto">
            <a:xfrm>
              <a:off x="6236673" y="2121869"/>
              <a:ext cx="2151677" cy="291258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/>
            <p:cNvSpPr/>
            <p:nvPr/>
          </p:nvSpPr>
          <p:spPr>
            <a:xfrm>
              <a:off x="6236673" y="4945703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11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South Africa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How many official languages are spoken in South Africa?</a:t>
            </a:r>
          </a:p>
        </p:txBody>
      </p:sp>
      <p:sp>
        <p:nvSpPr>
          <p:cNvPr id="48" name="Rectangle: Rounded Corners 47">
            <a:hlinkClick r:id="rId3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81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1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937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93999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303</Words>
  <Application>Microsoft Office PowerPoint</Application>
  <PresentationFormat>On-screen Show (4:3)</PresentationFormat>
  <Paragraphs>120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Twinkl SemiBold</vt:lpstr>
      <vt:lpstr>Twinkl</vt:lpstr>
      <vt:lpstr>Calibri</vt:lpstr>
      <vt:lpstr>Sassoon Infant Rg</vt:lpstr>
      <vt:lpstr>Arial</vt:lpstr>
      <vt:lpstr>Office Theme</vt:lpstr>
      <vt:lpstr>PowerPoint Presentation</vt:lpstr>
      <vt:lpstr>PowerPoint Presentation</vt:lpstr>
      <vt:lpstr>Brazil</vt:lpstr>
      <vt:lpstr>Japan</vt:lpstr>
      <vt:lpstr>Russia</vt:lpstr>
      <vt:lpstr>Italy</vt:lpstr>
      <vt:lpstr>Norway</vt:lpstr>
      <vt:lpstr>Mexico</vt:lpstr>
      <vt:lpstr>Madagascar</vt:lpstr>
      <vt:lpstr>Iceland</vt:lpstr>
      <vt:lpstr>Chile</vt:lpstr>
      <vt:lpstr>Cuba</vt:lpstr>
      <vt:lpstr>Jamaica</vt:lpstr>
      <vt:lpstr>Switzerland</vt:lpstr>
      <vt:lpstr>Peru</vt:lpstr>
      <vt:lpstr>Canada</vt:lpstr>
      <vt:lpstr>South Africa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Aamina Rammah</dc:creator>
  <cp:lastModifiedBy>Amy Butland</cp:lastModifiedBy>
  <cp:revision>23</cp:revision>
  <dcterms:created xsi:type="dcterms:W3CDTF">2017-06-27T12:08:19Z</dcterms:created>
  <dcterms:modified xsi:type="dcterms:W3CDTF">2020-06-17T08:05:35Z</dcterms:modified>
</cp:coreProperties>
</file>