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304" r:id="rId2"/>
    <p:sldId id="258" r:id="rId3"/>
    <p:sldId id="294" r:id="rId4"/>
    <p:sldId id="310" r:id="rId5"/>
    <p:sldId id="305" r:id="rId6"/>
    <p:sldId id="311" r:id="rId7"/>
    <p:sldId id="312" r:id="rId8"/>
    <p:sldId id="313" r:id="rId9"/>
    <p:sldId id="314" r:id="rId10"/>
    <p:sldId id="315" r:id="rId11"/>
    <p:sldId id="316" r:id="rId12"/>
    <p:sldId id="317" r:id="rId13"/>
    <p:sldId id="318" r:id="rId14"/>
    <p:sldId id="319" r:id="rId15"/>
    <p:sldId id="307" r:id="rId16"/>
    <p:sldId id="325" r:id="rId17"/>
    <p:sldId id="326" r:id="rId18"/>
    <p:sldId id="327" r:id="rId19"/>
    <p:sldId id="328" r:id="rId20"/>
    <p:sldId id="309" r:id="rId21"/>
    <p:sldId id="321" r:id="rId22"/>
    <p:sldId id="322" r:id="rId23"/>
    <p:sldId id="323" r:id="rId24"/>
    <p:sldId id="324" r:id="rId25"/>
    <p:sldId id="308" r:id="rId26"/>
    <p:sldId id="267" r:id="rId27"/>
  </p:sldIdLst>
  <p:sldSz cx="9144000" cy="6858000" type="screen4x3"/>
  <p:notesSz cx="6858000" cy="9144000"/>
  <p:embeddedFontLst>
    <p:embeddedFont>
      <p:font typeface="Twinkl SemiBold" pitchFamily="2" charset="0"/>
      <p:bold r:id="rId30"/>
    </p:embeddedFont>
    <p:embeddedFont>
      <p:font typeface="Tuffy-TTF" panose="020B0603060100000000" pitchFamily="34" charset="0"/>
      <p:regular r:id="rId31"/>
      <p:bold r:id="rId32"/>
      <p:italic r:id="rId33"/>
      <p:boldItalic r:id="rId34"/>
    </p:embeddedFont>
    <p:embeddedFont>
      <p:font typeface="Twinkl" pitchFamily="2" charset="0"/>
      <p:regular r:id="rId35"/>
      <p:bold r:id="rId36"/>
    </p:embeddedFont>
    <p:embeddedFont>
      <p:font typeface="Tuffy" panose="020B0603060100000000" pitchFamily="34" charset="0"/>
      <p:regular r:id="rId37"/>
      <p:bold r:id="rId38"/>
      <p:italic r:id="rId39"/>
      <p:boldItalic r:id="rId40"/>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D82233"/>
    <a:srgbClr val="AEE9EC"/>
    <a:srgbClr val="D83A5E"/>
    <a:srgbClr val="2DB6BC"/>
    <a:srgbClr val="F5CFD8"/>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3" d="100"/>
          <a:sy n="113" d="100"/>
        </p:scale>
        <p:origin x="1590" y="102"/>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03/10/2018</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03/10/2018</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audio" Target="../media/media4.wav"/><Relationship Id="rId13" Type="http://schemas.microsoft.com/office/2007/relationships/media" Target="../media/media7.wav"/><Relationship Id="rId18" Type="http://schemas.openxmlformats.org/officeDocument/2006/relationships/audio" Target="../media/media9.wav"/><Relationship Id="rId26" Type="http://schemas.openxmlformats.org/officeDocument/2006/relationships/image" Target="../media/image18.png"/><Relationship Id="rId3" Type="http://schemas.microsoft.com/office/2007/relationships/media" Target="../media/media2.wav"/><Relationship Id="rId21" Type="http://schemas.openxmlformats.org/officeDocument/2006/relationships/image" Target="../media/image13.png"/><Relationship Id="rId7" Type="http://schemas.microsoft.com/office/2007/relationships/media" Target="../media/media4.wav"/><Relationship Id="rId12" Type="http://schemas.openxmlformats.org/officeDocument/2006/relationships/audio" Target="../media/media6.wav"/><Relationship Id="rId17" Type="http://schemas.microsoft.com/office/2007/relationships/media" Target="../media/media9.wav"/><Relationship Id="rId25" Type="http://schemas.openxmlformats.org/officeDocument/2006/relationships/image" Target="../media/image17.png"/><Relationship Id="rId2" Type="http://schemas.openxmlformats.org/officeDocument/2006/relationships/audio" Target="../media/media1.wav"/><Relationship Id="rId16" Type="http://schemas.openxmlformats.org/officeDocument/2006/relationships/audio" Target="../media/media8.wav"/><Relationship Id="rId20" Type="http://schemas.openxmlformats.org/officeDocument/2006/relationships/image" Target="../media/image12.png"/><Relationship Id="rId29" Type="http://schemas.openxmlformats.org/officeDocument/2006/relationships/image" Target="../media/image21.png"/><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16.png"/><Relationship Id="rId5" Type="http://schemas.microsoft.com/office/2007/relationships/media" Target="../media/media3.wav"/><Relationship Id="rId15" Type="http://schemas.microsoft.com/office/2007/relationships/media" Target="../media/media8.wav"/><Relationship Id="rId23" Type="http://schemas.openxmlformats.org/officeDocument/2006/relationships/image" Target="../media/image15.png"/><Relationship Id="rId28" Type="http://schemas.openxmlformats.org/officeDocument/2006/relationships/image" Target="../media/image20.png"/><Relationship Id="rId10" Type="http://schemas.openxmlformats.org/officeDocument/2006/relationships/audio" Target="../media/media5.wav"/><Relationship Id="rId19" Type="http://schemas.openxmlformats.org/officeDocument/2006/relationships/slideLayout" Target="../slideLayouts/slideLayout2.xml"/><Relationship Id="rId4" Type="http://schemas.openxmlformats.org/officeDocument/2006/relationships/audio" Target="../media/media2.wav"/><Relationship Id="rId9" Type="http://schemas.microsoft.com/office/2007/relationships/media" Target="../media/media5.wav"/><Relationship Id="rId14" Type="http://schemas.openxmlformats.org/officeDocument/2006/relationships/audio" Target="../media/media7.wav"/><Relationship Id="rId22" Type="http://schemas.openxmlformats.org/officeDocument/2006/relationships/image" Target="../media/image14.png"/><Relationship Id="rId27" Type="http://schemas.openxmlformats.org/officeDocument/2006/relationships/image" Target="../media/image19.png"/><Relationship Id="rId30" Type="http://schemas.openxmlformats.org/officeDocument/2006/relationships/image" Target="../media/image22.png"/></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1.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1.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608013"/>
            <a:ext cx="8220075" cy="652462"/>
          </a:xfrm>
        </p:spPr>
        <p:txBody>
          <a:bodyPr/>
          <a:lstStyle/>
          <a:p>
            <a:pPr algn="ctr"/>
            <a:r>
              <a:rPr lang="en-GB" altLang="en-US" sz="2800" dirty="0" smtClean="0">
                <a:solidFill>
                  <a:srgbClr val="00B0F0"/>
                </a:solidFill>
                <a:latin typeface="Tuffy-TTF" panose="020B0603060100000000" pitchFamily="34" charset="0"/>
                <a:ea typeface="Tuffy" panose="020B0603060100000000" pitchFamily="34" charset="0"/>
                <a:cs typeface="Arial" panose="020B0604020202020204" pitchFamily="34" charset="0"/>
              </a:rPr>
              <a:t>Guidance for Video/Audio in PowerPoints</a:t>
            </a: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787400" y="2568575"/>
            <a:ext cx="1717675" cy="1150938"/>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4" name="Picture 4"/>
          <p:cNvPicPr>
            <a:picLocks noChangeAspect="1"/>
          </p:cNvPicPr>
          <p:nvPr/>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787400" y="3811588"/>
            <a:ext cx="1717675" cy="185737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5"/>
          <p:cNvPicPr>
            <a:picLocks noChangeAspect="1"/>
          </p:cNvPicPr>
          <p:nvPr/>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454400" y="2560638"/>
            <a:ext cx="1703388" cy="200342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787400" y="1370013"/>
            <a:ext cx="1717675"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1. Open the folder and copy all the files.</a:t>
            </a:r>
          </a:p>
        </p:txBody>
      </p:sp>
      <p:sp>
        <p:nvSpPr>
          <p:cNvPr id="8" name="Rectangle 7"/>
          <p:cNvSpPr/>
          <p:nvPr/>
        </p:nvSpPr>
        <p:spPr>
          <a:xfrm>
            <a:off x="3438525" y="1370013"/>
            <a:ext cx="1719263"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2. Paste the copied files into a new folder.</a:t>
            </a:r>
          </a:p>
        </p:txBody>
      </p:sp>
      <p:cxnSp>
        <p:nvCxnSpPr>
          <p:cNvPr id="10" name="Straight Arrow Connector 9"/>
          <p:cNvCxnSpPr/>
          <p:nvPr/>
        </p:nvCxnSpPr>
        <p:spPr>
          <a:xfrm>
            <a:off x="5305425" y="1898650"/>
            <a:ext cx="617538"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606675" y="1898650"/>
            <a:ext cx="615950"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5370" name="Title 2"/>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1000">
                <a:solidFill>
                  <a:schemeClr val="bg1"/>
                </a:solidFill>
                <a:latin typeface="Tuffy-TTF" panose="020B0603060100000000" pitchFamily="34" charset="0"/>
                <a:ea typeface="Tuffy" panose="020B0603060100000000" pitchFamily="34" charset="0"/>
                <a:cs typeface="Arial" panose="020B0604020202020204" pitchFamily="34" charset="0"/>
              </a:rPr>
              <a:t>You may wish to delete this slide before beginning the presentation.</a:t>
            </a:r>
          </a:p>
        </p:txBody>
      </p:sp>
      <p:sp>
        <p:nvSpPr>
          <p:cNvPr id="17" name="Rectangle 16"/>
          <p:cNvSpPr/>
          <p:nvPr/>
        </p:nvSpPr>
        <p:spPr>
          <a:xfrm>
            <a:off x="6107113" y="1370013"/>
            <a:ext cx="2195512"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3. Open the PowerPoint file, enable editing and enter presentation mode (start the slide show</a:t>
            </a:r>
            <a:r>
              <a:rPr lang="en-GB" sz="1200" dirty="0" smtClean="0">
                <a:solidFill>
                  <a:schemeClr val="tx1"/>
                </a:solidFill>
                <a:latin typeface="Tuffy-TTF" panose="020B0603060100000000" pitchFamily="34" charset="0"/>
                <a:ea typeface="Tuffy" panose="020B0603060100000000" pitchFamily="34" charset="0"/>
                <a:cs typeface="Arial" panose="020B0604020202020204" pitchFamily="34" charset="0"/>
              </a:rPr>
              <a:t>).</a:t>
            </a:r>
            <a:endParaRPr lang="en-GB" sz="1200" dirty="0">
              <a:solidFill>
                <a:schemeClr val="tx1"/>
              </a:solidFill>
              <a:latin typeface="Tuffy-TTF" panose="020B0603060100000000" pitchFamily="34" charset="0"/>
              <a:ea typeface="Tuffy" panose="020B0603060100000000" pitchFamily="34" charset="0"/>
              <a:cs typeface="Arial" panose="020B0604020202020204" pitchFamily="34" charset="0"/>
            </a:endParaRPr>
          </a:p>
        </p:txBody>
      </p:sp>
      <p:grpSp>
        <p:nvGrpSpPr>
          <p:cNvPr id="15372" name="Group 17"/>
          <p:cNvGrpSpPr>
            <a:grpSpLocks/>
          </p:cNvGrpSpPr>
          <p:nvPr/>
        </p:nvGrpSpPr>
        <p:grpSpPr bwMode="auto">
          <a:xfrm>
            <a:off x="5730875" y="3616325"/>
            <a:ext cx="2571750" cy="1601788"/>
            <a:chOff x="5758342" y="3336983"/>
            <a:chExt cx="2571925" cy="1601754"/>
          </a:xfrm>
        </p:grpSpPr>
        <p:cxnSp>
          <p:nvCxnSpPr>
            <p:cNvPr id="28" name="Straight Arrow Connector 27"/>
            <p:cNvCxnSpPr/>
            <p:nvPr/>
          </p:nvCxnSpPr>
          <p:spPr>
            <a:xfrm>
              <a:off x="5758342" y="3494143"/>
              <a:ext cx="328635"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5379" name="Picture 29"/>
            <p:cNvPicPr>
              <a:picLocks noChangeAspect="1"/>
            </p:cNvPicPr>
            <p:nvPr/>
          </p:nvPicPr>
          <p:blipFill>
            <a:blip r:embed="rId5">
              <a:extLst>
                <a:ext uri="{28A0092B-C50C-407E-A947-70E740481C1C}">
                  <a14:useLocalDpi xmlns:a14="http://schemas.microsoft.com/office/drawing/2010/main" val="0"/>
                </a:ext>
              </a:extLst>
            </a:blip>
            <a:srcRect t="65628"/>
            <a:stretch>
              <a:fillRect/>
            </a:stretch>
          </p:blipFill>
          <p:spPr bwMode="auto">
            <a:xfrm>
              <a:off x="6164808" y="3336983"/>
              <a:ext cx="2165459" cy="1601754"/>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373" name="Group 20"/>
          <p:cNvGrpSpPr>
            <a:grpSpLocks/>
          </p:cNvGrpSpPr>
          <p:nvPr/>
        </p:nvGrpSpPr>
        <p:grpSpPr bwMode="auto">
          <a:xfrm>
            <a:off x="6137275" y="2884488"/>
            <a:ext cx="2165350" cy="647700"/>
            <a:chOff x="6164808" y="2589878"/>
            <a:chExt cx="2165459" cy="647296"/>
          </a:xfrm>
        </p:grpSpPr>
        <p:pic>
          <p:nvPicPr>
            <p:cNvPr id="15376" name="Picture 22"/>
            <p:cNvPicPr>
              <a:picLocks noChangeAspect="1"/>
            </p:cNvPicPr>
            <p:nvPr/>
          </p:nvPicPr>
          <p:blipFill>
            <a:blip r:embed="rId6">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cxnSp>
          <p:nvCxnSpPr>
            <p:cNvPr id="26" name="Straight Arrow Connector 25"/>
            <p:cNvCxnSpPr/>
            <p:nvPr/>
          </p:nvCxnSpPr>
          <p:spPr>
            <a:xfrm flipH="1">
              <a:off x="7934960" y="2748529"/>
              <a:ext cx="79379" cy="2871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pic>
        <p:nvPicPr>
          <p:cNvPr id="15374"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37275" y="2560638"/>
            <a:ext cx="2165350" cy="22542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 name="Rectangle 18"/>
          <p:cNvSpPr/>
          <p:nvPr/>
        </p:nvSpPr>
        <p:spPr>
          <a:xfrm>
            <a:off x="1431925" y="6019800"/>
            <a:ext cx="6126163" cy="295275"/>
          </a:xfrm>
          <a:prstGeom prst="rect">
            <a:avLst/>
          </a:prstGeom>
          <a:solidFill>
            <a:srgbClr val="AEE9E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dirty="0">
                <a:solidFill>
                  <a:schemeClr val="tx1"/>
                </a:solidFill>
                <a:latin typeface="Tuffy-TTF" panose="020B0603060100000000" pitchFamily="34" charset="0"/>
                <a:ea typeface="Tuffy" panose="020B0603060100000000" pitchFamily="34" charset="0"/>
                <a:cs typeface="Arial" panose="020B0604020202020204" pitchFamily="34" charset="0"/>
              </a:rPr>
              <a:t>Please note the embedded audio may not be compatible with early versions of PowerPoint.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7" name="Speech Bubble">
            <a:extLst>
              <a:ext uri="{FF2B5EF4-FFF2-40B4-BE49-F238E27FC236}">
                <a16:creationId xmlns:a16="http://schemas.microsoft.com/office/drawing/2014/main" xmlns="" id="{AB6F159F-735F-465C-A86F-7DB4A3AA22C9}"/>
              </a:ext>
            </a:extLst>
          </p:cNvPr>
          <p:cNvSpPr/>
          <p:nvPr/>
        </p:nvSpPr>
        <p:spPr>
          <a:xfrm>
            <a:off x="1693789" y="836613"/>
            <a:ext cx="5110459" cy="648171"/>
          </a:xfrm>
          <a:prstGeom prst="wedgeRoundRectCallout">
            <a:avLst>
              <a:gd name="adj1" fmla="val -43407"/>
              <a:gd name="adj2" fmla="val 9622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Let’s revisit last week’s focus words…</a:t>
            </a:r>
          </a:p>
        </p:txBody>
      </p:sp>
      <p:pic>
        <p:nvPicPr>
          <p:cNvPr id="8"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44824"/>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peech Bubble">
            <a:extLst>
              <a:ext uri="{FF2B5EF4-FFF2-40B4-BE49-F238E27FC236}">
                <a16:creationId xmlns:a16="http://schemas.microsoft.com/office/drawing/2014/main" xmlns="" id="{AB6F159F-735F-465C-A86F-7DB4A3AA22C9}"/>
              </a:ext>
            </a:extLst>
          </p:cNvPr>
          <p:cNvSpPr/>
          <p:nvPr/>
        </p:nvSpPr>
        <p:spPr>
          <a:xfrm>
            <a:off x="2483768" y="2772197"/>
            <a:ext cx="5110459" cy="648171"/>
          </a:xfrm>
          <a:prstGeom prst="wedgeRoundRectCallout">
            <a:avLst>
              <a:gd name="adj1" fmla="val -44797"/>
              <a:gd name="adj2" fmla="val -7497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I’ll say them and you write them down!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10" name="Oval 9">
            <a:extLst>
              <a:ext uri="{FF2B5EF4-FFF2-40B4-BE49-F238E27FC236}">
                <a16:creationId xmlns:a16="http://schemas.microsoft.com/office/drawing/2014/main" xmlns="" id="{09285524-7F23-4643-A7E4-FC4DC1578899}"/>
              </a:ext>
            </a:extLst>
          </p:cNvPr>
          <p:cNvSpPr/>
          <p:nvPr/>
        </p:nvSpPr>
        <p:spPr>
          <a:xfrm>
            <a:off x="2802640" y="2803749"/>
            <a:ext cx="1512888" cy="15113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Oval 10">
            <a:extLst>
              <a:ext uri="{FF2B5EF4-FFF2-40B4-BE49-F238E27FC236}">
                <a16:creationId xmlns:a16="http://schemas.microsoft.com/office/drawing/2014/main" xmlns="" id="{55CF2AC3-1A4B-484D-BFD2-68A4359A8706}"/>
              </a:ext>
            </a:extLst>
          </p:cNvPr>
          <p:cNvSpPr/>
          <p:nvPr/>
        </p:nvSpPr>
        <p:spPr>
          <a:xfrm>
            <a:off x="2855913" y="811213"/>
            <a:ext cx="1511300" cy="151288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Oval 11">
            <a:extLst>
              <a:ext uri="{FF2B5EF4-FFF2-40B4-BE49-F238E27FC236}">
                <a16:creationId xmlns:a16="http://schemas.microsoft.com/office/drawing/2014/main" xmlns="" id="{26E168E1-6461-4015-9AEE-A32C7217B8BA}"/>
              </a:ext>
            </a:extLst>
          </p:cNvPr>
          <p:cNvSpPr/>
          <p:nvPr/>
        </p:nvSpPr>
        <p:spPr>
          <a:xfrm>
            <a:off x="4637088" y="2792413"/>
            <a:ext cx="1512887" cy="151288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Oval 12">
            <a:extLst>
              <a:ext uri="{FF2B5EF4-FFF2-40B4-BE49-F238E27FC236}">
                <a16:creationId xmlns:a16="http://schemas.microsoft.com/office/drawing/2014/main" xmlns="" id="{41830234-0722-4FC1-A9AF-F39ABB9E6C87}"/>
              </a:ext>
            </a:extLst>
          </p:cNvPr>
          <p:cNvSpPr/>
          <p:nvPr/>
        </p:nvSpPr>
        <p:spPr>
          <a:xfrm>
            <a:off x="993775" y="2792413"/>
            <a:ext cx="1512888" cy="151288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Oval 13">
            <a:extLst>
              <a:ext uri="{FF2B5EF4-FFF2-40B4-BE49-F238E27FC236}">
                <a16:creationId xmlns:a16="http://schemas.microsoft.com/office/drawing/2014/main" xmlns="" id="{09285524-7F23-4643-A7E4-FC4DC1578899}"/>
              </a:ext>
            </a:extLst>
          </p:cNvPr>
          <p:cNvSpPr/>
          <p:nvPr/>
        </p:nvSpPr>
        <p:spPr>
          <a:xfrm>
            <a:off x="2708275" y="4797425"/>
            <a:ext cx="1512888" cy="15113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Oval 14">
            <a:extLst>
              <a:ext uri="{FF2B5EF4-FFF2-40B4-BE49-F238E27FC236}">
                <a16:creationId xmlns:a16="http://schemas.microsoft.com/office/drawing/2014/main" xmlns="" id="{A6BA3AD1-F65B-470F-9CF7-1365956C8D69}"/>
              </a:ext>
            </a:extLst>
          </p:cNvPr>
          <p:cNvSpPr/>
          <p:nvPr/>
        </p:nvSpPr>
        <p:spPr>
          <a:xfrm>
            <a:off x="4741863" y="809625"/>
            <a:ext cx="1512887" cy="151130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Oval 15">
            <a:extLst>
              <a:ext uri="{FF2B5EF4-FFF2-40B4-BE49-F238E27FC236}">
                <a16:creationId xmlns:a16="http://schemas.microsoft.com/office/drawing/2014/main" xmlns="" id="{9096A755-2D0E-459C-A8A6-06CBF7DF37AE}"/>
              </a:ext>
            </a:extLst>
          </p:cNvPr>
          <p:cNvSpPr/>
          <p:nvPr/>
        </p:nvSpPr>
        <p:spPr>
          <a:xfrm>
            <a:off x="966788" y="809625"/>
            <a:ext cx="1512887" cy="15113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Oval 16">
            <a:extLst>
              <a:ext uri="{FF2B5EF4-FFF2-40B4-BE49-F238E27FC236}">
                <a16:creationId xmlns:a16="http://schemas.microsoft.com/office/drawing/2014/main" xmlns="" id="{42B3954A-0747-4A90-9A82-8FF66AE0A1F8}"/>
              </a:ext>
            </a:extLst>
          </p:cNvPr>
          <p:cNvSpPr/>
          <p:nvPr/>
        </p:nvSpPr>
        <p:spPr>
          <a:xfrm>
            <a:off x="914400" y="4794250"/>
            <a:ext cx="1511300" cy="151288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8" name="DESIGN"/>
          <p:cNvGrpSpPr>
            <a:grpSpLocks/>
          </p:cNvGrpSpPr>
          <p:nvPr/>
        </p:nvGrpSpPr>
        <p:grpSpPr bwMode="auto">
          <a:xfrm>
            <a:off x="3279775" y="2547938"/>
            <a:ext cx="558800" cy="558800"/>
            <a:chOff x="6300192" y="2204864"/>
            <a:chExt cx="900100" cy="900100"/>
          </a:xfrm>
        </p:grpSpPr>
        <p:sp>
          <p:nvSpPr>
            <p:cNvPr id="19" name="Oval 18">
              <a:extLst>
                <a:ext uri="{FF2B5EF4-FFF2-40B4-BE49-F238E27FC236}">
                  <a16:creationId xmlns:a16="http://schemas.microsoft.com/office/drawing/2014/main" xmlns="" id="{443D88B0-0CF5-4272-BA67-F155D29AF2CA}"/>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 name="Isosceles Triangle 19">
              <a:extLst>
                <a:ext uri="{FF2B5EF4-FFF2-40B4-BE49-F238E27FC236}">
                  <a16:creationId xmlns:a16="http://schemas.microsoft.com/office/drawing/2014/main" xmlns="" id="{19D23528-B402-4756-949B-80359A386B55}"/>
                </a:ext>
              </a:extLst>
            </p:cNvPr>
            <p:cNvSpPr/>
            <p:nvPr/>
          </p:nvSpPr>
          <p:spPr>
            <a:xfrm rot="5400000">
              <a:off x="6558460" y="2417103"/>
              <a:ext cx="552334" cy="47562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1" name="GNARL"/>
          <p:cNvGrpSpPr>
            <a:grpSpLocks/>
          </p:cNvGrpSpPr>
          <p:nvPr/>
        </p:nvGrpSpPr>
        <p:grpSpPr bwMode="auto">
          <a:xfrm>
            <a:off x="5114925" y="2547938"/>
            <a:ext cx="557213" cy="558800"/>
            <a:chOff x="6300192" y="2204864"/>
            <a:chExt cx="900100" cy="900100"/>
          </a:xfrm>
        </p:grpSpPr>
        <p:sp>
          <p:nvSpPr>
            <p:cNvPr id="22" name="Oval 21">
              <a:extLst>
                <a:ext uri="{FF2B5EF4-FFF2-40B4-BE49-F238E27FC236}">
                  <a16:creationId xmlns:a16="http://schemas.microsoft.com/office/drawing/2014/main" xmlns="" id="{72553902-8052-4166-A9DD-AB16150C94D1}"/>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3" name="Isosceles Triangle 22">
              <a:extLst>
                <a:ext uri="{FF2B5EF4-FFF2-40B4-BE49-F238E27FC236}">
                  <a16:creationId xmlns:a16="http://schemas.microsoft.com/office/drawing/2014/main" xmlns="" id="{AEC5427E-3D61-4652-AD6C-4D2AD422FC2A}"/>
                </a:ext>
              </a:extLst>
            </p:cNvPr>
            <p:cNvSpPr/>
            <p:nvPr/>
          </p:nvSpPr>
          <p:spPr>
            <a:xfrm rot="5400000">
              <a:off x="6558700" y="2417708"/>
              <a:ext cx="552334" cy="474412"/>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4" name="GNAT"/>
          <p:cNvGrpSpPr>
            <a:grpSpLocks/>
          </p:cNvGrpSpPr>
          <p:nvPr/>
        </p:nvGrpSpPr>
        <p:grpSpPr bwMode="auto">
          <a:xfrm>
            <a:off x="1471613" y="2547938"/>
            <a:ext cx="557212" cy="558800"/>
            <a:chOff x="6300192" y="2204864"/>
            <a:chExt cx="900100" cy="900100"/>
          </a:xfrm>
        </p:grpSpPr>
        <p:sp>
          <p:nvSpPr>
            <p:cNvPr id="25" name="Oval 24">
              <a:extLst>
                <a:ext uri="{FF2B5EF4-FFF2-40B4-BE49-F238E27FC236}">
                  <a16:creationId xmlns:a16="http://schemas.microsoft.com/office/drawing/2014/main" xmlns="" id="{A0703BD8-9DED-4D81-AE29-40C31678D996}"/>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6" name="Isosceles Triangle 25">
              <a:extLst>
                <a:ext uri="{FF2B5EF4-FFF2-40B4-BE49-F238E27FC236}">
                  <a16:creationId xmlns:a16="http://schemas.microsoft.com/office/drawing/2014/main" xmlns="" id="{2796FCED-A6AE-4C12-8825-21D0CA6B565E}"/>
                </a:ext>
              </a:extLst>
            </p:cNvPr>
            <p:cNvSpPr/>
            <p:nvPr/>
          </p:nvSpPr>
          <p:spPr>
            <a:xfrm rot="5400000">
              <a:off x="6558701" y="2417708"/>
              <a:ext cx="552334" cy="47441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7" name="KNOW"/>
          <p:cNvGrpSpPr>
            <a:grpSpLocks/>
          </p:cNvGrpSpPr>
          <p:nvPr/>
        </p:nvGrpSpPr>
        <p:grpSpPr bwMode="auto">
          <a:xfrm>
            <a:off x="3186113" y="4552950"/>
            <a:ext cx="557212" cy="557213"/>
            <a:chOff x="6300192" y="2204864"/>
            <a:chExt cx="900100" cy="900100"/>
          </a:xfrm>
        </p:grpSpPr>
        <p:sp>
          <p:nvSpPr>
            <p:cNvPr id="28" name="Oval 27">
              <a:extLst>
                <a:ext uri="{FF2B5EF4-FFF2-40B4-BE49-F238E27FC236}">
                  <a16:creationId xmlns:a16="http://schemas.microsoft.com/office/drawing/2014/main" xmlns="" id="{0E9D1F7F-0DB1-492C-9A79-D56C005089D5}"/>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9" name="Isosceles Triangle 28">
              <a:extLst>
                <a:ext uri="{FF2B5EF4-FFF2-40B4-BE49-F238E27FC236}">
                  <a16:creationId xmlns:a16="http://schemas.microsoft.com/office/drawing/2014/main" xmlns="" id="{F1046648-DBB8-4E1F-AF33-6759FF6D6175}"/>
                </a:ext>
              </a:extLst>
            </p:cNvPr>
            <p:cNvSpPr/>
            <p:nvPr/>
          </p:nvSpPr>
          <p:spPr>
            <a:xfrm rot="5400000">
              <a:off x="6559195" y="2417708"/>
              <a:ext cx="551344" cy="47441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33" name="GNAW"/>
          <p:cNvGrpSpPr>
            <a:grpSpLocks/>
          </p:cNvGrpSpPr>
          <p:nvPr/>
        </p:nvGrpSpPr>
        <p:grpSpPr bwMode="auto">
          <a:xfrm>
            <a:off x="5219700" y="565150"/>
            <a:ext cx="557213" cy="557213"/>
            <a:chOff x="6300192" y="2204864"/>
            <a:chExt cx="900100" cy="900100"/>
          </a:xfrm>
        </p:grpSpPr>
        <p:sp>
          <p:nvSpPr>
            <p:cNvPr id="34" name="Oval 33">
              <a:extLst>
                <a:ext uri="{FF2B5EF4-FFF2-40B4-BE49-F238E27FC236}">
                  <a16:creationId xmlns:a16="http://schemas.microsoft.com/office/drawing/2014/main" xmlns="" id="{FC606A7A-C69E-4100-8026-A22BC0B7CD30}"/>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5" name="Isosceles Triangle 34">
              <a:extLst>
                <a:ext uri="{FF2B5EF4-FFF2-40B4-BE49-F238E27FC236}">
                  <a16:creationId xmlns:a16="http://schemas.microsoft.com/office/drawing/2014/main" xmlns="" id="{94C887C7-25CA-4D3A-85D6-902977207A1B}"/>
                </a:ext>
              </a:extLst>
            </p:cNvPr>
            <p:cNvSpPr/>
            <p:nvPr/>
          </p:nvSpPr>
          <p:spPr>
            <a:xfrm rot="5400000">
              <a:off x="6559194" y="2417709"/>
              <a:ext cx="551344" cy="474412"/>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37" name="Picture 78"/>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6806164" y="1138958"/>
            <a:ext cx="1449872" cy="451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 name="GNASH"/>
          <p:cNvGrpSpPr>
            <a:grpSpLocks/>
          </p:cNvGrpSpPr>
          <p:nvPr/>
        </p:nvGrpSpPr>
        <p:grpSpPr bwMode="auto">
          <a:xfrm>
            <a:off x="1390650" y="4549775"/>
            <a:ext cx="558800" cy="558800"/>
            <a:chOff x="6300192" y="2204864"/>
            <a:chExt cx="900100" cy="900100"/>
          </a:xfrm>
        </p:grpSpPr>
        <p:sp>
          <p:nvSpPr>
            <p:cNvPr id="62" name="Oval 61">
              <a:extLst>
                <a:ext uri="{FF2B5EF4-FFF2-40B4-BE49-F238E27FC236}">
                  <a16:creationId xmlns:a16="http://schemas.microsoft.com/office/drawing/2014/main" xmlns="" id="{FE38242C-2BC8-41F7-A367-073A7A92F095}"/>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3" name="Isosceles Triangle 62">
              <a:extLst>
                <a:ext uri="{FF2B5EF4-FFF2-40B4-BE49-F238E27FC236}">
                  <a16:creationId xmlns:a16="http://schemas.microsoft.com/office/drawing/2014/main" xmlns="" id="{EF57C9F2-044F-461A-9EBE-1E9BD5607E6B}"/>
                </a:ext>
              </a:extLst>
            </p:cNvPr>
            <p:cNvSpPr/>
            <p:nvPr/>
          </p:nvSpPr>
          <p:spPr>
            <a:xfrm rot="5400000">
              <a:off x="6558460" y="2417103"/>
              <a:ext cx="552334" cy="47562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30" name="SIGN"/>
          <p:cNvGrpSpPr>
            <a:grpSpLocks/>
          </p:cNvGrpSpPr>
          <p:nvPr/>
        </p:nvGrpSpPr>
        <p:grpSpPr bwMode="auto">
          <a:xfrm>
            <a:off x="3314700" y="560388"/>
            <a:ext cx="558800" cy="557212"/>
            <a:chOff x="6300192" y="2204864"/>
            <a:chExt cx="900100" cy="900100"/>
          </a:xfrm>
        </p:grpSpPr>
        <p:sp>
          <p:nvSpPr>
            <p:cNvPr id="31" name="Oval 30">
              <a:extLst>
                <a:ext uri="{FF2B5EF4-FFF2-40B4-BE49-F238E27FC236}">
                  <a16:creationId xmlns:a16="http://schemas.microsoft.com/office/drawing/2014/main" xmlns="" id="{8978CC7D-666B-4504-AA6D-27E6CD285EE3}"/>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2" name="Isosceles Triangle 31">
              <a:extLst>
                <a:ext uri="{FF2B5EF4-FFF2-40B4-BE49-F238E27FC236}">
                  <a16:creationId xmlns:a16="http://schemas.microsoft.com/office/drawing/2014/main" xmlns="" id="{F936037A-210E-4104-8EF5-93D5E4CF778A}"/>
                </a:ext>
              </a:extLst>
            </p:cNvPr>
            <p:cNvSpPr/>
            <p:nvPr/>
          </p:nvSpPr>
          <p:spPr>
            <a:xfrm rot="5400000">
              <a:off x="6558956" y="2417103"/>
              <a:ext cx="551343" cy="47562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 name="gnaw">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1012790" y="955675"/>
            <a:ext cx="609601" cy="609600"/>
          </a:xfrm>
          <a:prstGeom prst="rect">
            <a:avLst/>
          </a:prstGeom>
        </p:spPr>
      </p:pic>
      <p:pic>
        <p:nvPicPr>
          <p:cNvPr id="3" name="gnome">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1"/>
          <a:stretch>
            <a:fillRect/>
          </a:stretch>
        </p:blipFill>
        <p:spPr>
          <a:xfrm>
            <a:off x="-984215" y="172724"/>
            <a:ext cx="609601" cy="609600"/>
          </a:xfrm>
          <a:prstGeom prst="rect">
            <a:avLst/>
          </a:prstGeom>
        </p:spPr>
      </p:pic>
      <p:pic>
        <p:nvPicPr>
          <p:cNvPr id="64" name="know">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1"/>
          <a:stretch>
            <a:fillRect/>
          </a:stretch>
        </p:blipFill>
        <p:spPr>
          <a:xfrm>
            <a:off x="-1012790" y="1751493"/>
            <a:ext cx="609601" cy="609600"/>
          </a:xfrm>
          <a:prstGeom prst="rect">
            <a:avLst/>
          </a:prstGeom>
        </p:spPr>
      </p:pic>
      <p:pic>
        <p:nvPicPr>
          <p:cNvPr id="65" name="sign">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1"/>
          <a:stretch>
            <a:fillRect/>
          </a:stretch>
        </p:blipFill>
        <p:spPr>
          <a:xfrm>
            <a:off x="-1012790" y="2468514"/>
            <a:ext cx="609601" cy="609600"/>
          </a:xfrm>
          <a:prstGeom prst="rect">
            <a:avLst/>
          </a:prstGeom>
        </p:spPr>
      </p:pic>
      <p:pic>
        <p:nvPicPr>
          <p:cNvPr id="66" name="baby">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1"/>
          <a:stretch>
            <a:fillRect/>
          </a:stretch>
        </p:blipFill>
        <p:spPr>
          <a:xfrm>
            <a:off x="-1012790" y="3205379"/>
            <a:ext cx="609601" cy="609600"/>
          </a:xfrm>
          <a:prstGeom prst="rect">
            <a:avLst/>
          </a:prstGeom>
        </p:spPr>
      </p:pic>
      <p:pic>
        <p:nvPicPr>
          <p:cNvPr id="67" name="design">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1"/>
          <a:stretch>
            <a:fillRect/>
          </a:stretch>
        </p:blipFill>
        <p:spPr>
          <a:xfrm>
            <a:off x="-985201" y="3940175"/>
            <a:ext cx="609600" cy="609600"/>
          </a:xfrm>
          <a:prstGeom prst="rect">
            <a:avLst/>
          </a:prstGeom>
        </p:spPr>
      </p:pic>
      <p:pic>
        <p:nvPicPr>
          <p:cNvPr id="68" name="gnarl">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1"/>
          <a:stretch>
            <a:fillRect/>
          </a:stretch>
        </p:blipFill>
        <p:spPr>
          <a:xfrm>
            <a:off x="-985201" y="4674971"/>
            <a:ext cx="609600" cy="609600"/>
          </a:xfrm>
          <a:prstGeom prst="rect">
            <a:avLst/>
          </a:prstGeom>
        </p:spPr>
      </p:pic>
      <p:pic>
        <p:nvPicPr>
          <p:cNvPr id="69" name="gnash">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1"/>
          <a:stretch>
            <a:fillRect/>
          </a:stretch>
        </p:blipFill>
        <p:spPr>
          <a:xfrm>
            <a:off x="-1012789" y="5394061"/>
            <a:ext cx="609600" cy="609600"/>
          </a:xfrm>
          <a:prstGeom prst="rect">
            <a:avLst/>
          </a:prstGeom>
        </p:spPr>
      </p:pic>
      <p:pic>
        <p:nvPicPr>
          <p:cNvPr id="70" name="gnat">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21"/>
          <a:stretch>
            <a:fillRect/>
          </a:stretch>
        </p:blipFill>
        <p:spPr>
          <a:xfrm>
            <a:off x="-985201" y="6139060"/>
            <a:ext cx="609600" cy="609600"/>
          </a:xfrm>
          <a:prstGeom prst="rect">
            <a:avLst/>
          </a:prstGeom>
        </p:spPr>
      </p:pic>
      <p:pic>
        <p:nvPicPr>
          <p:cNvPr id="71" name="Picture 70"/>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532162" y="984248"/>
            <a:ext cx="406401" cy="1219204"/>
          </a:xfrm>
          <a:prstGeom prst="rect">
            <a:avLst/>
          </a:prstGeom>
        </p:spPr>
      </p:pic>
      <p:pic>
        <p:nvPicPr>
          <p:cNvPr id="72" name="Picture 71"/>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3131346" y="1349376"/>
            <a:ext cx="1031796" cy="703487"/>
          </a:xfrm>
          <a:prstGeom prst="rect">
            <a:avLst/>
          </a:prstGeom>
        </p:spPr>
      </p:pic>
      <p:pic>
        <p:nvPicPr>
          <p:cNvPr id="74" name="Picture 73"/>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1265238" y="3419879"/>
            <a:ext cx="914400" cy="520296"/>
          </a:xfrm>
          <a:prstGeom prst="rect">
            <a:avLst/>
          </a:prstGeom>
        </p:spPr>
      </p:pic>
      <p:pic>
        <p:nvPicPr>
          <p:cNvPr id="76" name="Picture 75"/>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4801365" y="3135313"/>
            <a:ext cx="1024006" cy="1037339"/>
          </a:xfrm>
          <a:prstGeom prst="rect">
            <a:avLst/>
          </a:prstGeom>
        </p:spPr>
      </p:pic>
      <p:pic>
        <p:nvPicPr>
          <p:cNvPr id="77" name="Picture 76"/>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1265238" y="5265018"/>
            <a:ext cx="810451" cy="867686"/>
          </a:xfrm>
          <a:prstGeom prst="rect">
            <a:avLst/>
          </a:prstGeom>
        </p:spPr>
      </p:pic>
      <p:pic>
        <p:nvPicPr>
          <p:cNvPr id="78" name="Picture 77"/>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4919455" y="1230312"/>
            <a:ext cx="1093156" cy="879075"/>
          </a:xfrm>
          <a:prstGeom prst="rect">
            <a:avLst/>
          </a:prstGeom>
        </p:spPr>
      </p:pic>
      <p:pic>
        <p:nvPicPr>
          <p:cNvPr id="79" name="Picture 78"/>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3029944" y="3205379"/>
            <a:ext cx="1040436" cy="940616"/>
          </a:xfrm>
          <a:prstGeom prst="rect">
            <a:avLst/>
          </a:prstGeom>
        </p:spPr>
      </p:pic>
      <p:pic>
        <p:nvPicPr>
          <p:cNvPr id="80" name="Picture 79"/>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2900200" y="5202105"/>
            <a:ext cx="1197300" cy="697178"/>
          </a:xfrm>
          <a:prstGeom prst="rect">
            <a:avLst/>
          </a:prstGeom>
        </p:spPr>
      </p:pic>
      <p:sp>
        <p:nvSpPr>
          <p:cNvPr id="81" name="Oval 80">
            <a:extLst>
              <a:ext uri="{FF2B5EF4-FFF2-40B4-BE49-F238E27FC236}">
                <a16:creationId xmlns:a16="http://schemas.microsoft.com/office/drawing/2014/main" xmlns="" id="{09285524-7F23-4643-A7E4-FC4DC1578899}"/>
              </a:ext>
            </a:extLst>
          </p:cNvPr>
          <p:cNvSpPr/>
          <p:nvPr/>
        </p:nvSpPr>
        <p:spPr>
          <a:xfrm>
            <a:off x="4637087" y="4776788"/>
            <a:ext cx="1512888" cy="15113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82" name="BABY"/>
          <p:cNvGrpSpPr>
            <a:grpSpLocks/>
          </p:cNvGrpSpPr>
          <p:nvPr/>
        </p:nvGrpSpPr>
        <p:grpSpPr bwMode="auto">
          <a:xfrm>
            <a:off x="5114925" y="4532313"/>
            <a:ext cx="557212" cy="557213"/>
            <a:chOff x="6300192" y="2204864"/>
            <a:chExt cx="900100" cy="900100"/>
          </a:xfrm>
        </p:grpSpPr>
        <p:sp>
          <p:nvSpPr>
            <p:cNvPr id="83" name="Oval 82">
              <a:extLst>
                <a:ext uri="{FF2B5EF4-FFF2-40B4-BE49-F238E27FC236}">
                  <a16:creationId xmlns:a16="http://schemas.microsoft.com/office/drawing/2014/main" xmlns="" id="{0E9D1F7F-0DB1-492C-9A79-D56C005089D5}"/>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4" name="Isosceles Triangle 83">
              <a:extLst>
                <a:ext uri="{FF2B5EF4-FFF2-40B4-BE49-F238E27FC236}">
                  <a16:creationId xmlns:a16="http://schemas.microsoft.com/office/drawing/2014/main" xmlns="" id="{F1046648-DBB8-4E1F-AF33-6759FF6D6175}"/>
                </a:ext>
              </a:extLst>
            </p:cNvPr>
            <p:cNvSpPr/>
            <p:nvPr/>
          </p:nvSpPr>
          <p:spPr>
            <a:xfrm rot="5400000">
              <a:off x="6559195" y="2417708"/>
              <a:ext cx="551344" cy="474411"/>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86" name="Picture 85"/>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5015563" y="5189778"/>
            <a:ext cx="755935" cy="935469"/>
          </a:xfrm>
          <a:prstGeom prst="rect">
            <a:avLst/>
          </a:prstGeom>
        </p:spPr>
      </p:pic>
      <p:grpSp>
        <p:nvGrpSpPr>
          <p:cNvPr id="38" name="GNOME"/>
          <p:cNvGrpSpPr>
            <a:grpSpLocks/>
          </p:cNvGrpSpPr>
          <p:nvPr/>
        </p:nvGrpSpPr>
        <p:grpSpPr bwMode="auto">
          <a:xfrm>
            <a:off x="1444625" y="565150"/>
            <a:ext cx="557213" cy="557213"/>
            <a:chOff x="6300192" y="2204864"/>
            <a:chExt cx="900100" cy="900100"/>
          </a:xfrm>
        </p:grpSpPr>
        <p:sp>
          <p:nvSpPr>
            <p:cNvPr id="39" name="Oval 38">
              <a:extLst>
                <a:ext uri="{FF2B5EF4-FFF2-40B4-BE49-F238E27FC236}">
                  <a16:creationId xmlns:a16="http://schemas.microsoft.com/office/drawing/2014/main" xmlns="" id="{24DDB247-3EBC-4960-943B-B63271BC5F34}"/>
                </a:ext>
              </a:extLst>
            </p:cNvPr>
            <p:cNvSpPr/>
            <p:nvPr/>
          </p:nvSpPr>
          <p:spPr>
            <a:xfrm>
              <a:off x="6300192" y="2204864"/>
              <a:ext cx="900100" cy="900100"/>
            </a:xfrm>
            <a:prstGeom prst="ellipse">
              <a:avLst/>
            </a:prstGeom>
            <a:solidFill>
              <a:schemeClr val="bg1"/>
            </a:solidFill>
            <a:ln w="3810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0" name="Isosceles Triangle 39">
              <a:extLst>
                <a:ext uri="{FF2B5EF4-FFF2-40B4-BE49-F238E27FC236}">
                  <a16:creationId xmlns:a16="http://schemas.microsoft.com/office/drawing/2014/main" xmlns="" id="{6E814B5A-9D8C-41D1-83DC-959CEFF72CD0}"/>
                </a:ext>
              </a:extLst>
            </p:cNvPr>
            <p:cNvSpPr/>
            <p:nvPr/>
          </p:nvSpPr>
          <p:spPr>
            <a:xfrm rot="5400000">
              <a:off x="6559194" y="2417709"/>
              <a:ext cx="551344" cy="474412"/>
            </a:xfrm>
            <a:prstGeom prst="triangl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Tree>
    <p:extLst>
      <p:ext uri="{BB962C8B-B14F-4D97-AF65-F5344CB8AC3E}">
        <p14:creationId xmlns:p14="http://schemas.microsoft.com/office/powerpoint/2010/main" val="100016440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audio>
              <p:cMediaNode vol="80000">
                <p:cTn id="3" fill="hold" display="0">
                  <p:stCondLst>
                    <p:cond delay="indefinite"/>
                  </p:stCondLst>
                  <p:endCondLst>
                    <p:cond evt="onStopAudio" delay="0">
                      <p:tgtEl>
                        <p:sldTgt/>
                      </p:tgtEl>
                    </p:cond>
                  </p:endCondLst>
                </p:cTn>
                <p:tgtEl>
                  <p:spTgt spid="3"/>
                </p:tgtEl>
              </p:cMediaNode>
            </p:audio>
            <p:audio>
              <p:cMediaNode vol="80000">
                <p:cTn id="4" fill="hold" display="0">
                  <p:stCondLst>
                    <p:cond delay="indefinite"/>
                  </p:stCondLst>
                  <p:endCondLst>
                    <p:cond evt="onStopAudio" delay="0">
                      <p:tgtEl>
                        <p:sldTgt/>
                      </p:tgtEl>
                    </p:cond>
                  </p:endCondLst>
                </p:cTn>
                <p:tgtEl>
                  <p:spTgt spid="64"/>
                </p:tgtEl>
              </p:cMediaNode>
            </p:audio>
            <p:audio>
              <p:cMediaNode vol="80000">
                <p:cTn id="5" fill="hold" display="0">
                  <p:stCondLst>
                    <p:cond delay="indefinite"/>
                  </p:stCondLst>
                  <p:endCondLst>
                    <p:cond evt="onStopAudio" delay="0">
                      <p:tgtEl>
                        <p:sldTgt/>
                      </p:tgtEl>
                    </p:cond>
                  </p:endCondLst>
                </p:cTn>
                <p:tgtEl>
                  <p:spTgt spid="65"/>
                </p:tgtEl>
              </p:cMediaNode>
            </p:audio>
            <p:audio>
              <p:cMediaNode vol="80000">
                <p:cTn id="6" fill="hold" display="0">
                  <p:stCondLst>
                    <p:cond delay="indefinite"/>
                  </p:stCondLst>
                  <p:endCondLst>
                    <p:cond evt="onStopAudio" delay="0">
                      <p:tgtEl>
                        <p:sldTgt/>
                      </p:tgtEl>
                    </p:cond>
                  </p:endCondLst>
                </p:cTn>
                <p:tgtEl>
                  <p:spTgt spid="66"/>
                </p:tgtEl>
              </p:cMediaNode>
            </p:audio>
            <p:audio>
              <p:cMediaNode vol="80000">
                <p:cTn id="7" fill="hold" display="0">
                  <p:stCondLst>
                    <p:cond delay="indefinite"/>
                  </p:stCondLst>
                  <p:endCondLst>
                    <p:cond evt="onStopAudio" delay="0">
                      <p:tgtEl>
                        <p:sldTgt/>
                      </p:tgtEl>
                    </p:cond>
                  </p:endCondLst>
                </p:cTn>
                <p:tgtEl>
                  <p:spTgt spid="67"/>
                </p:tgtEl>
              </p:cMediaNode>
            </p:audio>
            <p:audio>
              <p:cMediaNode vol="80000">
                <p:cTn id="8" fill="hold" display="0">
                  <p:stCondLst>
                    <p:cond delay="indefinite"/>
                  </p:stCondLst>
                  <p:endCondLst>
                    <p:cond evt="onStopAudio" delay="0">
                      <p:tgtEl>
                        <p:sldTgt/>
                      </p:tgtEl>
                    </p:cond>
                  </p:endCondLst>
                </p:cTn>
                <p:tgtEl>
                  <p:spTgt spid="68"/>
                </p:tgtEl>
              </p:cMediaNode>
            </p:audio>
            <p:audio>
              <p:cMediaNode vol="80000">
                <p:cTn id="9" fill="hold" display="0">
                  <p:stCondLst>
                    <p:cond delay="indefinite"/>
                  </p:stCondLst>
                  <p:endCondLst>
                    <p:cond evt="onStopAudio" delay="0">
                      <p:tgtEl>
                        <p:sldTgt/>
                      </p:tgtEl>
                    </p:cond>
                  </p:endCondLst>
                </p:cTn>
                <p:tgtEl>
                  <p:spTgt spid="69"/>
                </p:tgtEl>
              </p:cMediaNode>
            </p:audio>
            <p:audio>
              <p:cMediaNode vol="80000">
                <p:cTn id="10" fill="hold" display="0">
                  <p:stCondLst>
                    <p:cond delay="indefinite"/>
                  </p:stCondLst>
                  <p:endCondLst>
                    <p:cond evt="onStopAudio" delay="0">
                      <p:tgtEl>
                        <p:sldTgt/>
                      </p:tgtEl>
                    </p:cond>
                  </p:endCondLst>
                </p:cTn>
                <p:tgtEl>
                  <p:spTgt spid="70"/>
                </p:tgtEl>
              </p:cMediaNode>
            </p:audio>
            <p:seq concurrent="1" nextAc="seek">
              <p:cTn id="11" restart="whenNotActive" fill="hold" evtFilter="cancelBubble" nodeType="interactiveSeq">
                <p:stCondLst>
                  <p:cond evt="onClick" delay="0">
                    <p:tgtEl>
                      <p:spTgt spid="38"/>
                    </p:tgtEl>
                  </p:cond>
                </p:stCondLst>
                <p:endSync evt="end" delay="0">
                  <p:rtn val="all"/>
                </p:endSync>
                <p:childTnLst>
                  <p:par>
                    <p:cTn id="12" fill="hold">
                      <p:stCondLst>
                        <p:cond delay="0"/>
                      </p:stCondLst>
                      <p:childTnLst>
                        <p:par>
                          <p:cTn id="13" fill="hold">
                            <p:stCondLst>
                              <p:cond delay="0"/>
                            </p:stCondLst>
                            <p:childTnLst>
                              <p:par>
                                <p:cTn id="14" presetID="1" presetClass="mediacall" presetSubtype="0" fill="hold" nodeType="clickEffect">
                                  <p:stCondLst>
                                    <p:cond delay="0"/>
                                  </p:stCondLst>
                                  <p:childTnLst>
                                    <p:cmd type="call" cmd="playFrom(0.0)">
                                      <p:cBhvr>
                                        <p:cTn id="15" dur="1136" fill="hold"/>
                                        <p:tgtEl>
                                          <p:spTgt spid="3"/>
                                        </p:tgtEl>
                                      </p:cBhvr>
                                    </p:cmd>
                                  </p:childTnLst>
                                </p:cTn>
                              </p:par>
                            </p:childTnLst>
                          </p:cTn>
                        </p:par>
                      </p:childTnLst>
                    </p:cTn>
                  </p:par>
                </p:childTnLst>
              </p:cTn>
              <p:nextCondLst>
                <p:cond evt="onClick" delay="0">
                  <p:tgtEl>
                    <p:spTgt spid="38"/>
                  </p:tgtEl>
                </p:cond>
              </p:nextCondLst>
            </p:seq>
            <p:seq concurrent="1" nextAc="seek">
              <p:cTn id="16" restart="whenNotActive" fill="hold" evtFilter="cancelBubble" nodeType="interactiveSeq">
                <p:stCondLst>
                  <p:cond evt="onClick" delay="0">
                    <p:tgtEl>
                      <p:spTgt spid="30"/>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176" fill="hold"/>
                                        <p:tgtEl>
                                          <p:spTgt spid="65"/>
                                        </p:tgtEl>
                                      </p:cBhvr>
                                    </p:cmd>
                                  </p:childTnLst>
                                </p:cTn>
                              </p:par>
                            </p:childTnLst>
                          </p:cTn>
                        </p:par>
                      </p:childTnLst>
                    </p:cTn>
                  </p:par>
                </p:childTnLst>
              </p:cTn>
              <p:nextCondLst>
                <p:cond evt="onClick" delay="0">
                  <p:tgtEl>
                    <p:spTgt spid="30"/>
                  </p:tgtEl>
                </p:cond>
              </p:nextCondLst>
            </p:seq>
            <p:seq concurrent="1" nextAc="seek">
              <p:cTn id="21" restart="whenNotActive" fill="hold" evtFilter="cancelBubble" nodeType="interactiveSeq">
                <p:stCondLst>
                  <p:cond evt="onClick" delay="0">
                    <p:tgtEl>
                      <p:spTgt spid="33"/>
                    </p:tgtEl>
                  </p:cond>
                </p:stCondLst>
                <p:endSync evt="end" delay="0">
                  <p:rtn val="all"/>
                </p:endSync>
                <p:childTnLst>
                  <p:par>
                    <p:cTn id="22" fill="hold">
                      <p:stCondLst>
                        <p:cond delay="0"/>
                      </p:stCondLst>
                      <p:childTnLst>
                        <p:par>
                          <p:cTn id="23" fill="hold">
                            <p:stCondLst>
                              <p:cond delay="0"/>
                            </p:stCondLst>
                            <p:childTnLst>
                              <p:par>
                                <p:cTn id="24" presetID="1" presetClass="mediacall" presetSubtype="0" fill="hold" nodeType="clickEffect">
                                  <p:stCondLst>
                                    <p:cond delay="0"/>
                                  </p:stCondLst>
                                  <p:childTnLst>
                                    <p:cmd type="call" cmd="playFrom(0.0)">
                                      <p:cBhvr>
                                        <p:cTn id="25" dur="916" fill="hold"/>
                                        <p:tgtEl>
                                          <p:spTgt spid="2"/>
                                        </p:tgtEl>
                                      </p:cBhvr>
                                    </p:cmd>
                                  </p:childTnLst>
                                </p:cTn>
                              </p:par>
                            </p:childTnLst>
                          </p:cTn>
                        </p:par>
                      </p:childTnLst>
                    </p:cTn>
                  </p:par>
                </p:childTnLst>
              </p:cTn>
              <p:nextCondLst>
                <p:cond evt="onClick" delay="0">
                  <p:tgtEl>
                    <p:spTgt spid="33"/>
                  </p:tgtEl>
                </p:cond>
              </p:nextCondLst>
            </p:seq>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018" fill="hold"/>
                                        <p:tgtEl>
                                          <p:spTgt spid="70"/>
                                        </p:tgtEl>
                                      </p:cBhvr>
                                    </p:cmd>
                                  </p:childTnLst>
                                </p:cTn>
                              </p:par>
                            </p:childTnLst>
                          </p:cTn>
                        </p:par>
                      </p:childTnLst>
                    </p:cTn>
                  </p:par>
                </p:childTnLst>
              </p:cTn>
              <p:nextCondLst>
                <p:cond evt="onClick" delay="0">
                  <p:tgtEl>
                    <p:spTgt spid="24"/>
                  </p:tgtEl>
                </p:cond>
              </p:nextCondLst>
            </p:seq>
            <p:seq concurrent="1" nextAc="seek">
              <p:cTn id="31" restart="whenNotActive" fill="hold" evtFilter="cancelBubble" nodeType="interactiveSeq">
                <p:stCondLst>
                  <p:cond evt="onClick" delay="0">
                    <p:tgtEl>
                      <p:spTgt spid="18"/>
                    </p:tgtEl>
                  </p:cond>
                </p:stCondLst>
                <p:endSync evt="end" delay="0">
                  <p:rtn val="all"/>
                </p:endSync>
                <p:childTnLst>
                  <p:par>
                    <p:cTn id="32" fill="hold">
                      <p:stCondLst>
                        <p:cond delay="0"/>
                      </p:stCondLst>
                      <p:childTnLst>
                        <p:par>
                          <p:cTn id="33" fill="hold">
                            <p:stCondLst>
                              <p:cond delay="0"/>
                            </p:stCondLst>
                            <p:childTnLst>
                              <p:par>
                                <p:cTn id="34" presetID="1" presetClass="mediacall" presetSubtype="0" fill="hold" nodeType="clickEffect">
                                  <p:stCondLst>
                                    <p:cond delay="0"/>
                                  </p:stCondLst>
                                  <p:childTnLst>
                                    <p:cmd type="call" cmd="playFrom(0.0)">
                                      <p:cBhvr>
                                        <p:cTn id="35" dur="1190" fill="hold"/>
                                        <p:tgtEl>
                                          <p:spTgt spid="67"/>
                                        </p:tgtEl>
                                      </p:cBhvr>
                                    </p:cmd>
                                  </p:childTnLst>
                                </p:cTn>
                              </p:par>
                            </p:childTnLst>
                          </p:cTn>
                        </p:par>
                      </p:childTnLst>
                    </p:cTn>
                  </p:par>
                </p:childTnLst>
              </p:cTn>
              <p:nextCondLst>
                <p:cond evt="onClick" delay="0">
                  <p:tgtEl>
                    <p:spTgt spid="18"/>
                  </p:tgtEl>
                </p:cond>
              </p:nextCondLst>
            </p:seq>
            <p:seq concurrent="1" nextAc="seek">
              <p:cTn id="36" restart="whenNotActive" fill="hold" evtFilter="cancelBubble" nodeType="interactiveSeq">
                <p:stCondLst>
                  <p:cond evt="onClick" delay="0">
                    <p:tgtEl>
                      <p:spTgt spid="21"/>
                    </p:tgtEl>
                  </p:cond>
                </p:stCondLst>
                <p:endSync evt="end" delay="0">
                  <p:rtn val="all"/>
                </p:endSync>
                <p:childTnLst>
                  <p:par>
                    <p:cTn id="37" fill="hold">
                      <p:stCondLst>
                        <p:cond delay="0"/>
                      </p:stCondLst>
                      <p:childTnLst>
                        <p:par>
                          <p:cTn id="38" fill="hold">
                            <p:stCondLst>
                              <p:cond delay="0"/>
                            </p:stCondLst>
                            <p:childTnLst>
                              <p:par>
                                <p:cTn id="39" presetID="1" presetClass="mediacall" presetSubtype="0" fill="hold" nodeType="clickEffect">
                                  <p:stCondLst>
                                    <p:cond delay="0"/>
                                  </p:stCondLst>
                                  <p:childTnLst>
                                    <p:cmd type="call" cmd="playFrom(0.0)">
                                      <p:cBhvr>
                                        <p:cTn id="40" dur="1236" fill="hold"/>
                                        <p:tgtEl>
                                          <p:spTgt spid="68"/>
                                        </p:tgtEl>
                                      </p:cBhvr>
                                    </p:cmd>
                                  </p:childTnLst>
                                </p:cTn>
                              </p:par>
                            </p:childTnLst>
                          </p:cTn>
                        </p:par>
                      </p:childTnLst>
                    </p:cTn>
                  </p:par>
                </p:childTnLst>
              </p:cTn>
              <p:nextCondLst>
                <p:cond evt="onClick" delay="0">
                  <p:tgtEl>
                    <p:spTgt spid="21"/>
                  </p:tgtEl>
                </p:cond>
              </p:nextCondLst>
            </p:seq>
            <p:seq concurrent="1" nextAc="seek">
              <p:cTn id="41" restart="whenNotActive" fill="hold" evtFilter="cancelBubble" nodeType="interactiveSeq">
                <p:stCondLst>
                  <p:cond evt="onClick" delay="0">
                    <p:tgtEl>
                      <p:spTgt spid="61"/>
                    </p:tgtEl>
                  </p:cond>
                </p:stCondLst>
                <p:endSync evt="end" delay="0">
                  <p:rtn val="all"/>
                </p:endSync>
                <p:childTnLst>
                  <p:par>
                    <p:cTn id="42" fill="hold">
                      <p:stCondLst>
                        <p:cond delay="0"/>
                      </p:stCondLst>
                      <p:childTnLst>
                        <p:par>
                          <p:cTn id="43" fill="hold">
                            <p:stCondLst>
                              <p:cond delay="0"/>
                            </p:stCondLst>
                            <p:childTnLst>
                              <p:par>
                                <p:cTn id="44" presetID="1" presetClass="mediacall" presetSubtype="0" fill="hold" nodeType="clickEffect">
                                  <p:stCondLst>
                                    <p:cond delay="0"/>
                                  </p:stCondLst>
                                  <p:childTnLst>
                                    <p:cmd type="call" cmd="playFrom(0.0)">
                                      <p:cBhvr>
                                        <p:cTn id="45" dur="1029" fill="hold"/>
                                        <p:tgtEl>
                                          <p:spTgt spid="69"/>
                                        </p:tgtEl>
                                      </p:cBhvr>
                                    </p:cmd>
                                  </p:childTnLst>
                                </p:cTn>
                              </p:par>
                            </p:childTnLst>
                          </p:cTn>
                        </p:par>
                      </p:childTnLst>
                    </p:cTn>
                  </p:par>
                </p:childTnLst>
              </p:cTn>
              <p:nextCondLst>
                <p:cond evt="onClick" delay="0">
                  <p:tgtEl>
                    <p:spTgt spid="61"/>
                  </p:tgtEl>
                </p:cond>
              </p:nextCondLst>
            </p:seq>
            <p:seq concurrent="1" nextAc="seek">
              <p:cTn id="46" restart="whenNotActive" fill="hold" evtFilter="cancelBubble" nodeType="interactiveSeq">
                <p:stCondLst>
                  <p:cond evt="onClick" delay="0">
                    <p:tgtEl>
                      <p:spTgt spid="27"/>
                    </p:tgtEl>
                  </p:cond>
                </p:stCondLst>
                <p:endSync evt="end" delay="0">
                  <p:rtn val="all"/>
                </p:endSync>
                <p:childTnLst>
                  <p:par>
                    <p:cTn id="47" fill="hold">
                      <p:stCondLst>
                        <p:cond delay="0"/>
                      </p:stCondLst>
                      <p:childTnLst>
                        <p:par>
                          <p:cTn id="48" fill="hold">
                            <p:stCondLst>
                              <p:cond delay="0"/>
                            </p:stCondLst>
                            <p:childTnLst>
                              <p:par>
                                <p:cTn id="49" presetID="1" presetClass="mediacall" presetSubtype="0" fill="hold" nodeType="clickEffect">
                                  <p:stCondLst>
                                    <p:cond delay="0"/>
                                  </p:stCondLst>
                                  <p:childTnLst>
                                    <p:cmd type="call" cmd="playFrom(0.0)">
                                      <p:cBhvr>
                                        <p:cTn id="50" dur="953" fill="hold"/>
                                        <p:tgtEl>
                                          <p:spTgt spid="64"/>
                                        </p:tgtEl>
                                      </p:cBhvr>
                                    </p:cmd>
                                  </p:childTnLst>
                                </p:cTn>
                              </p:par>
                            </p:childTnLst>
                          </p:cTn>
                        </p:par>
                      </p:childTnLst>
                    </p:cTn>
                  </p:par>
                </p:childTnLst>
              </p:cTn>
              <p:nextCondLst>
                <p:cond evt="onClick" delay="0">
                  <p:tgtEl>
                    <p:spTgt spid="27"/>
                  </p:tgtEl>
                </p:cond>
              </p:nextCondLst>
            </p:seq>
            <p:seq concurrent="1" nextAc="seek">
              <p:cTn id="51" restart="whenNotActive" fill="hold" evtFilter="cancelBubble" nodeType="interactiveSeq">
                <p:stCondLst>
                  <p:cond evt="onClick" delay="0">
                    <p:tgtEl>
                      <p:spTgt spid="82"/>
                    </p:tgtEl>
                  </p:cond>
                </p:stCondLst>
                <p:endSync evt="end" delay="0">
                  <p:rtn val="all"/>
                </p:endSync>
                <p:childTnLst>
                  <p:par>
                    <p:cTn id="52" fill="hold">
                      <p:stCondLst>
                        <p:cond delay="0"/>
                      </p:stCondLst>
                      <p:childTnLst>
                        <p:par>
                          <p:cTn id="53" fill="hold">
                            <p:stCondLst>
                              <p:cond delay="0"/>
                            </p:stCondLst>
                            <p:childTnLst>
                              <p:par>
                                <p:cTn id="54" presetID="1" presetClass="mediacall" presetSubtype="0" fill="hold" nodeType="clickEffect">
                                  <p:stCondLst>
                                    <p:cond delay="0"/>
                                  </p:stCondLst>
                                  <p:childTnLst>
                                    <p:cmd type="call" cmd="playFrom(0.0)">
                                      <p:cBhvr>
                                        <p:cTn id="55" dur="802" fill="hold"/>
                                        <p:tgtEl>
                                          <p:spTgt spid="66"/>
                                        </p:tgtEl>
                                      </p:cBhvr>
                                    </p:cmd>
                                  </p:childTnLst>
                                </p:cTn>
                              </p:par>
                            </p:childTnLst>
                          </p:cTn>
                        </p:par>
                      </p:childTnLst>
                    </p:cTn>
                  </p:par>
                </p:childTnLst>
              </p:cTn>
              <p:nextCondLst>
                <p:cond evt="onClick" delay="0">
                  <p:tgtEl>
                    <p:spTgt spid="8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7" name="Speech Bubble">
            <a:extLst>
              <a:ext uri="{FF2B5EF4-FFF2-40B4-BE49-F238E27FC236}">
                <a16:creationId xmlns:a16="http://schemas.microsoft.com/office/drawing/2014/main" xmlns="" id="{AB6F159F-735F-465C-A86F-7DB4A3AA22C9}"/>
              </a:ext>
            </a:extLst>
          </p:cNvPr>
          <p:cNvSpPr/>
          <p:nvPr/>
        </p:nvSpPr>
        <p:spPr>
          <a:xfrm>
            <a:off x="1835696" y="908720"/>
            <a:ext cx="6550619" cy="752475"/>
          </a:xfrm>
          <a:prstGeom prst="wedgeRoundRectCallout">
            <a:avLst>
              <a:gd name="adj1" fmla="val -43407"/>
              <a:gd name="adj2" fmla="val 12635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This week, we are learning to spell the common exception words </a:t>
            </a:r>
            <a:r>
              <a:rPr lang="en-GB" sz="2000" dirty="0" smtClean="0">
                <a:solidFill>
                  <a:srgbClr val="FF0000"/>
                </a:solidFill>
                <a:latin typeface="Twinkl" pitchFamily="50" charset="0"/>
              </a:rPr>
              <a:t>mother</a:t>
            </a:r>
            <a:r>
              <a:rPr lang="en-GB" sz="2000" dirty="0" smtClean="0">
                <a:solidFill>
                  <a:schemeClr val="tx1"/>
                </a:solidFill>
                <a:latin typeface="Twinkl" pitchFamily="50" charset="0"/>
              </a:rPr>
              <a:t> </a:t>
            </a:r>
            <a:r>
              <a:rPr lang="en-GB" sz="2000" dirty="0">
                <a:solidFill>
                  <a:schemeClr val="tx1"/>
                </a:solidFill>
                <a:latin typeface="Twinkl" pitchFamily="50" charset="0"/>
              </a:rPr>
              <a:t>and </a:t>
            </a:r>
            <a:r>
              <a:rPr lang="en-GB" sz="2000" dirty="0" smtClean="0">
                <a:solidFill>
                  <a:srgbClr val="FF0000"/>
                </a:solidFill>
                <a:latin typeface="Twinkl" pitchFamily="50" charset="0"/>
              </a:rPr>
              <a:t>another</a:t>
            </a:r>
            <a:r>
              <a:rPr lang="en-GB" sz="2000" dirty="0" smtClean="0">
                <a:solidFill>
                  <a:schemeClr val="tx1"/>
                </a:solidFill>
                <a:latin typeface="Twinkl" pitchFamily="50" charset="0"/>
              </a:rPr>
              <a:t>.</a:t>
            </a:r>
            <a:endParaRPr lang="en-GB" sz="2000" dirty="0">
              <a:solidFill>
                <a:schemeClr val="tx1"/>
              </a:solidFill>
              <a:latin typeface="Twinkl" pitchFamily="50" charset="0"/>
            </a:endParaRPr>
          </a:p>
        </p:txBody>
      </p:sp>
      <p:pic>
        <p:nvPicPr>
          <p:cNvPr id="8" name="Picture 7">
            <a:extLst>
              <a:ext uri="{FF2B5EF4-FFF2-40B4-BE49-F238E27FC236}">
                <a16:creationId xmlns:a16="http://schemas.microsoft.com/office/drawing/2014/main" xmlns="" id="{587D7AFD-D799-4798-965D-838802D60F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1600" y="1988840"/>
            <a:ext cx="1317444" cy="4054251"/>
          </a:xfrm>
          <a:prstGeom prst="rect">
            <a:avLst/>
          </a:prstGeom>
        </p:spPr>
      </p:pic>
      <p:sp>
        <p:nvSpPr>
          <p:cNvPr id="9" name="Speech Bubble">
            <a:extLst>
              <a:ext uri="{FF2B5EF4-FFF2-40B4-BE49-F238E27FC236}">
                <a16:creationId xmlns:a16="http://schemas.microsoft.com/office/drawing/2014/main" xmlns="" id="{AB6F159F-735F-465C-A86F-7DB4A3AA22C9}"/>
              </a:ext>
            </a:extLst>
          </p:cNvPr>
          <p:cNvSpPr/>
          <p:nvPr/>
        </p:nvSpPr>
        <p:spPr>
          <a:xfrm>
            <a:off x="2627784" y="2924945"/>
            <a:ext cx="5163276" cy="936104"/>
          </a:xfrm>
          <a:prstGeom prst="wedgeRoundRectCallout">
            <a:avLst>
              <a:gd name="adj1" fmla="val -43077"/>
              <a:gd name="adj2" fmla="val -8054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Watch the magic pencil write the words. Can you join in?</a:t>
            </a:r>
          </a:p>
        </p:txBody>
      </p:sp>
    </p:spTree>
    <p:extLst>
      <p:ext uri="{BB962C8B-B14F-4D97-AF65-F5344CB8AC3E}">
        <p14:creationId xmlns:p14="http://schemas.microsoft.com/office/powerpoint/2010/main" val="3838656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extBox 9">
            <a:extLst>
              <a:ext uri="{FF2B5EF4-FFF2-40B4-BE49-F238E27FC236}">
                <a16:creationId xmlns:a16="http://schemas.microsoft.com/office/drawing/2014/main" xmlns="" id="{FFF21931-038E-4846-96B4-054DB145BBBF}"/>
              </a:ext>
            </a:extLst>
          </p:cNvPr>
          <p:cNvSpPr txBox="1"/>
          <p:nvPr/>
        </p:nvSpPr>
        <p:spPr>
          <a:xfrm>
            <a:off x="638063" y="2139430"/>
            <a:ext cx="6338595" cy="2400657"/>
          </a:xfrm>
          <a:prstGeom prst="rect">
            <a:avLst/>
          </a:prstGeom>
          <a:noFill/>
        </p:spPr>
        <p:txBody>
          <a:bodyPr wrap="none" rtlCol="0">
            <a:spAutoFit/>
          </a:bodyPr>
          <a:lstStyle/>
          <a:p>
            <a:r>
              <a:rPr lang="en-GB" sz="15000" dirty="0" smtClean="0">
                <a:ln w="28575">
                  <a:solidFill>
                    <a:schemeClr val="tx1"/>
                  </a:solidFill>
                </a:ln>
                <a:solidFill>
                  <a:schemeClr val="bg1"/>
                </a:solidFill>
                <a:latin typeface="Twinkl SemiBold" pitchFamily="2" charset="0"/>
              </a:rPr>
              <a:t>mother</a:t>
            </a:r>
            <a:endParaRPr lang="en-GB" sz="15000" dirty="0">
              <a:ln w="28575">
                <a:solidFill>
                  <a:schemeClr val="tx1"/>
                </a:solidFill>
              </a:ln>
              <a:solidFill>
                <a:schemeClr val="bg1"/>
              </a:solidFill>
              <a:latin typeface="Twinkl SemiBold" pitchFamily="2" charset="0"/>
            </a:endParaRPr>
          </a:p>
        </p:txBody>
      </p:sp>
      <p:grpSp>
        <p:nvGrpSpPr>
          <p:cNvPr id="11"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12"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4"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5" name="Oval 14">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4904" y="1285834"/>
            <a:ext cx="1612427" cy="4077072"/>
          </a:xfrm>
          <a:prstGeom prst="rect">
            <a:avLst/>
          </a:prstGeom>
        </p:spPr>
      </p:pic>
      <p:pic>
        <p:nvPicPr>
          <p:cNvPr id="18" name="Picture 17">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7242" y="2507762"/>
            <a:ext cx="710150" cy="707937"/>
          </a:xfrm>
          <a:prstGeom prst="rect">
            <a:avLst/>
          </a:prstGeom>
        </p:spPr>
      </p:pic>
      <p:pic>
        <p:nvPicPr>
          <p:cNvPr id="19" name="Picture 18">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9657" y="2441280"/>
            <a:ext cx="710150" cy="707937"/>
          </a:xfrm>
          <a:prstGeom prst="rect">
            <a:avLst/>
          </a:prstGeom>
        </p:spPr>
      </p:pic>
      <p:pic>
        <p:nvPicPr>
          <p:cNvPr id="23" name="Picture 22">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37271" y="2208456"/>
            <a:ext cx="710150" cy="707937"/>
          </a:xfrm>
          <a:prstGeom prst="rect">
            <a:avLst/>
          </a:prstGeom>
        </p:spPr>
      </p:pic>
      <p:pic>
        <p:nvPicPr>
          <p:cNvPr id="24" name="Picture 23">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450" y="2516231"/>
            <a:ext cx="710150" cy="707937"/>
          </a:xfrm>
          <a:prstGeom prst="rect">
            <a:avLst/>
          </a:prstGeom>
        </p:spPr>
      </p:pic>
      <p:pic>
        <p:nvPicPr>
          <p:cNvPr id="25" name="Picture 24">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4862" y="2008375"/>
            <a:ext cx="710150" cy="707937"/>
          </a:xfrm>
          <a:prstGeom prst="rect">
            <a:avLst/>
          </a:prstGeom>
        </p:spPr>
      </p:pic>
      <p:pic>
        <p:nvPicPr>
          <p:cNvPr id="26" name="Picture 25">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62456" y="2870199"/>
            <a:ext cx="710150" cy="707937"/>
          </a:xfrm>
          <a:prstGeom prst="rect">
            <a:avLst/>
          </a:prstGeom>
        </p:spPr>
      </p:pic>
      <p:pic>
        <p:nvPicPr>
          <p:cNvPr id="27" name="Picture 26">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6508" y="2516230"/>
            <a:ext cx="710150" cy="707937"/>
          </a:xfrm>
          <a:prstGeom prst="rect">
            <a:avLst/>
          </a:prstGeom>
        </p:spPr>
      </p:pic>
    </p:spTree>
    <p:extLst>
      <p:ext uri="{BB962C8B-B14F-4D97-AF65-F5344CB8AC3E}">
        <p14:creationId xmlns:p14="http://schemas.microsoft.com/office/powerpoint/2010/main" val="29512340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0.00017 -0.00023 L -0.00087 0.10255 L 0.00747 0.02199 C 0.00816 0.0206 0.00903 0.01921 0.00955 0.01759 C 0.01059 0.01528 0.00938 0.01389 0.0125 0.0125 L 0.01511 0.01134 C 0.01667 0.00903 0.01511 0.01111 0.01719 0.00972 C 0.01771 0.00926 0.01806 0.0088 0.01841 0.00857 C 0.01893 0.00833 0.01945 0.00833 0.01962 0.0081 C 0.02066 0.00718 0.02118 0.00625 0.0224 0.00579 C 0.02309 0.00533 0.02396 0.00509 0.02483 0.00463 C 0.02535 0.00417 0.02552 0.0037 0.02604 0.00347 C 0.02691 0.00301 0.02865 0.00232 0.02865 0.00255 C 0.03073 0.0007 0.02952 0.00162 0.03247 -1.11111E-6 L 0.0349 -0.00092 L 0.03577 -0.00092 L 0.03577 -0.00069 C 0.03716 -0.00116 0.03837 -0.00139 0.03976 -0.00162 C 0.04045 -0.00185 0.04132 -0.00185 0.04219 -0.00185 C 0.04445 -0.00185 0.04705 -0.00185 0.04931 -0.00162 C 0.05295 -1.11111E-6 0.05122 -0.00116 0.05452 0.00185 L 0.05573 0.00301 C 0.05591 0.00347 0.05591 0.00417 0.05625 0.00463 L 0.05747 0.00625 L 0.05834 0.1044 L 0.06788 0.01806 C 0.06893 0.01667 0.06962 0.01528 0.07066 0.01412 C 0.07136 0.0132 0.07222 0.0125 0.07309 0.01204 C 0.07483 0.01042 0.07379 0.01088 0.07552 0.01042 C 0.07761 0.00764 0.07518 0.01042 0.07778 0.00857 C 0.08056 0.00648 0.08038 0.00556 0.08368 0.00417 L 0.08629 0.00301 L 0.0875 0.00232 C 0.08924 0.00023 0.08768 0.00162 0.09132 0.0007 C 0.09393 -1.11111E-6 0.09115 -1.11111E-6 0.09427 -0.00023 C 0.09584 -0.00069 0.0974 -0.00069 0.09896 -0.00092 C 0.10018 -0.00139 0.10295 -0.00185 0.104 -0.00185 C 0.10452 -0.00185 0.10486 -0.00185 0.10538 -0.00162 C 0.10591 -0.00139 0.10643 -0.00116 0.10695 -0.00092 C 0.10782 -0.00023 0.10886 0.00023 0.10955 0.00139 C 0.1099 0.00162 0.11025 0.00185 0.11042 0.00232 C 0.11146 0.00417 0.11216 0.00602 0.11302 0.0081 C 0.1132 0.00857 0.1132 0.00903 0.11337 0.00972 C 0.11354 0.01435 0.11337 0.01574 0.11424 0.01921 C 0.11459 0.02037 0.11493 0.02269 0.11493 0.02292 C 0.11528 0.02593 0.11545 0.02824 0.11597 0.03148 C 0.11615 0.03241 0.11615 0.03333 0.11615 0.03426 L 0.11597 0.04931 L 0.11493 0.08912 C 0.11493 0.08935 0.11545 0.09676 0.11615 0.09745 C 0.11667 0.09792 0.11719 0.09815 0.11771 0.09861 C 0.11823 0.09931 0.11979 0.10185 0.12101 0.10255 C 0.1217 0.10278 0.1224 0.10278 0.12309 0.10301 C 0.1257 0.10278 0.12847 0.10278 0.13108 0.10255 C 0.13212 0.10255 0.13316 0.10185 0.13403 0.10139 C 0.13646 0.1007 0.13525 0.10116 0.13681 0.10023 " pathEditMode="relative" rAng="0" ptsTypes="AAAAAAAAAAAAAAAAAAAAAAAAAAAAAAAAAAAAAAAAAAAAAAAAAAAAAAAA">
                                      <p:cBhvr>
                                        <p:cTn id="10" dur="2500" fill="hold"/>
                                        <p:tgtEl>
                                          <p:spTgt spid="18"/>
                                        </p:tgtEl>
                                        <p:attrNameLst>
                                          <p:attrName>ppt_x</p:attrName>
                                          <p:attrName>ppt_y</p:attrName>
                                        </p:attrNameLst>
                                      </p:cBhvr>
                                      <p:rCtr x="6806" y="5139"/>
                                    </p:animMotion>
                                  </p:childTnLst>
                                </p:cTn>
                              </p:par>
                            </p:childTnLst>
                          </p:cTn>
                        </p:par>
                        <p:par>
                          <p:cTn id="11" fill="hold">
                            <p:stCondLst>
                              <p:cond delay="3000"/>
                            </p:stCondLst>
                            <p:childTnLst>
                              <p:par>
                                <p:cTn id="12" presetID="10" presetClass="exit" presetSubtype="0" fill="hold" nodeType="afterEffect">
                                  <p:stCondLst>
                                    <p:cond delay="0"/>
                                  </p:stCondLst>
                                  <p:childTnLst>
                                    <p:animEffect transition="out" filter="fade">
                                      <p:cBhvr>
                                        <p:cTn id="13" dur="500"/>
                                        <p:tgtEl>
                                          <p:spTgt spid="18"/>
                                        </p:tgtEl>
                                      </p:cBhvr>
                                    </p:animEffect>
                                    <p:set>
                                      <p:cBhvr>
                                        <p:cTn id="14" dur="1" fill="hold">
                                          <p:stCondLst>
                                            <p:cond delay="499"/>
                                          </p:stCondLst>
                                        </p:cTn>
                                        <p:tgtEl>
                                          <p:spTgt spid="18"/>
                                        </p:tgtEl>
                                        <p:attrNameLst>
                                          <p:attrName>style.visibility</p:attrName>
                                        </p:attrNameLst>
                                      </p:cBhvr>
                                      <p:to>
                                        <p:strVal val="hidden"/>
                                      </p:to>
                                    </p:set>
                                  </p:childTnLst>
                                </p:cTn>
                              </p:par>
                            </p:childTnLst>
                          </p:cTn>
                        </p:par>
                        <p:par>
                          <p:cTn id="15" fill="hold">
                            <p:stCondLst>
                              <p:cond delay="3500"/>
                            </p:stCondLst>
                            <p:childTnLst>
                              <p:par>
                                <p:cTn id="16" presetID="10" presetClass="entr" presetSubtype="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4000"/>
                            </p:stCondLst>
                            <p:childTnLst>
                              <p:par>
                                <p:cTn id="20" presetID="0" presetClass="path" presetSubtype="0" accel="50000" decel="50000" fill="hold" nodeType="afterEffect">
                                  <p:stCondLst>
                                    <p:cond delay="0"/>
                                  </p:stCondLst>
                                  <p:childTnLst>
                                    <p:animMotion origin="layout" path="M 4.44444E-6 1.11111E-6 L 4.44444E-6 1.11111E-6 C -0.00504 1.11111E-6 -0.01007 1.11111E-6 -0.01511 0.00023 C -0.01563 0.00023 -0.01615 0.00069 -0.01667 0.00092 C -0.01719 0.00116 -0.01754 0.00185 -0.01806 0.00208 C -0.01893 0.00278 -0.01997 0.00278 -0.02084 0.00347 C -0.02987 0.01088 -0.02014 0.00324 -0.02518 0.00648 C -0.0257 0.00671 -0.02605 0.00741 -0.02657 0.00764 C -0.02709 0.00787 -0.02761 0.00787 -0.02796 0.00833 C -0.029 0.0088 -0.03091 0.01065 -0.03091 0.01088 C -0.03108 0.01111 -0.03143 0.0118 -0.03178 0.0125 C -0.03299 0.01412 -0.03316 0.01412 -0.03455 0.01528 C -0.0349 0.01597 -0.03525 0.01667 -0.03559 0.01713 C -0.03594 0.01759 -0.03664 0.01759 -0.03698 0.01829 C -0.03733 0.01898 -0.03716 0.02014 -0.0375 0.02083 C -0.03803 0.02199 -0.03907 0.02292 -0.03941 0.0243 L -0.0408 0.02986 C -0.04098 0.03032 -0.04115 0.03079 -0.04132 0.03148 C -0.04237 0.03727 -0.04167 0.03472 -0.04323 0.03866 C -0.04323 0.04236 -0.04358 0.04606 -0.04358 0.04954 C -0.04393 0.05602 -0.04375 0.0618 -0.04462 0.06829 C -0.04462 0.06875 -0.04497 0.06967 -0.04497 0.0706 C -0.04497 0.07639 -0.0448 0.08194 -0.04462 0.08796 C -0.04445 0.08889 -0.04445 0.08981 -0.0441 0.09074 C -0.04393 0.09143 -0.04341 0.09213 -0.04323 0.09259 C -0.04306 0.09375 -0.04289 0.09467 -0.04271 0.0956 C -0.04237 0.09699 -0.04202 0.09815 -0.04167 0.0993 C -0.04063 0.10532 -0.04115 0.10255 -0.03976 0.10764 C -0.03976 0.1081 -0.03959 0.10903 -0.03941 0.10949 C -0.03907 0.11018 -0.03872 0.11065 -0.03837 0.11111 C -0.03698 0.11481 -0.03924 0.11134 -0.03646 0.11481 C -0.03559 0.11875 -0.03698 0.11505 -0.03421 0.11713 C -0.03368 0.11759 -0.03368 0.11852 -0.03316 0.11921 C -0.03125 0.12106 -0.0316 0.11967 -0.02987 0.12083 C -0.02882 0.12153 -0.02813 0.12292 -0.02709 0.12338 C -0.02466 0.12384 -0.0257 0.12361 -0.02379 0.1243 C -0.02205 0.12662 -0.02344 0.125 -0.02032 0.12616 C -0.01459 0.12824 -0.02101 0.12708 -0.01285 0.12824 L 0.00763 0.12755 C 0.00885 0.12731 0.01024 0.12731 0.01145 0.12685 C 0.0118 0.12662 0.01197 0.12592 0.01232 0.12569 C 0.01354 0.125 0.01493 0.12477 0.01614 0.1243 C 0.01857 0.12384 0.01736 0.12407 0.01944 0.12338 L 0.02222 0.12083 C 0.02274 0.12037 0.02326 0.12014 0.02378 0.11967 C 0.02604 0.11667 0.02482 0.11782 0.02708 0.11597 C 0.02916 0.1118 0.02812 0.11342 0.02986 0.11111 C 0.03003 0.11042 0.03003 0.10972 0.03038 0.1088 C 0.03055 0.10833 0.03107 0.1081 0.03125 0.10764 C 0.03472 0.10208 0.03177 0.10602 0.03454 0.10231 C 0.03628 0.0956 0.03368 0.10579 0.03611 0.09861 C 0.03645 0.09768 0.03663 0.0963 0.03697 0.09491 L 0.0375 0.09329 C 0.03767 0.09259 0.03784 0.09213 0.03802 0.09143 C 0.03802 0.09051 0.03819 0.08981 0.03836 0.08912 C 0.03871 0.08796 0.03941 0.08542 0.03941 0.08565 C 0.03958 0.08426 0.03993 0.0831 0.03993 0.08171 C 0.03993 0.07199 0.03958 0.0618 0.03941 0.05185 C 0.03941 0.05092 0.03802 0.0463 0.03802 0.04606 C 0.03784 0.04537 0.03767 0.04467 0.0375 0.04398 C 0.03715 0.04352 0.0368 0.04282 0.03645 0.04236 C 0.03611 0.0412 0.03593 0.03981 0.03559 0.03866 L 0.03507 0.03704 C 0.03489 0.03634 0.03472 0.03565 0.03454 0.03518 C 0.03454 0.03426 0.03437 0.03356 0.0342 0.03287 C 0.03368 0.03148 0.03298 0.03055 0.03229 0.02986 L 0.03125 0.02616 C 0.03107 0.02546 0.03107 0.025 0.0309 0.0243 L 0.02986 0.02245 C 0.02968 0.02176 0.02968 0.02106 0.02934 0.02014 C 0.02899 0.01944 0.02847 0.01898 0.02795 0.01829 C 0.0276 0.01782 0.02743 0.0169 0.02708 0.01667 C 0.02621 0.01528 0.02569 0.01505 0.02465 0.01412 C 0.0243 0.01342 0.02413 0.01273 0.02378 0.0125 C 0.01979 0.0081 0.02222 0.01111 0.01944 0.00926 C 0.01579 0.00717 0.02013 0.00903 0.01666 0.00764 C 0.01632 0.00741 0.01388 0.00486 0.01336 0.0044 C 0.01232 0.00417 0.01145 0.00393 0.01041 0.00347 C 0.00989 0.00324 0.00954 0.00301 0.00902 0.00278 C 0.00833 0.00231 0.00781 0.00185 0.00711 0.00162 C 0.00625 0.00116 0.0052 0.00069 0.00434 0.00023 L 4.44444E-6 1.11111E-6 Z " pathEditMode="relative" rAng="0" ptsTypes="AAAAAAAAAAAAAAAAAAAAAAAAAAAAAAAAAAAAAAAAAAAAAAAAAAAAAAAAAAAAAAAAAAAAAAAAAAAAAAAAAA">
                                      <p:cBhvr>
                                        <p:cTn id="21" dur="2500" fill="hold"/>
                                        <p:tgtEl>
                                          <p:spTgt spid="19"/>
                                        </p:tgtEl>
                                        <p:attrNameLst>
                                          <p:attrName>ppt_x</p:attrName>
                                          <p:attrName>ppt_y</p:attrName>
                                        </p:attrNameLst>
                                      </p:cBhvr>
                                      <p:rCtr x="-260" y="6412"/>
                                    </p:animMotion>
                                  </p:childTnLst>
                                </p:cTn>
                              </p:par>
                            </p:childTnLst>
                          </p:cTn>
                        </p:par>
                        <p:par>
                          <p:cTn id="22" fill="hold">
                            <p:stCondLst>
                              <p:cond delay="6500"/>
                            </p:stCondLst>
                            <p:childTnLst>
                              <p:par>
                                <p:cTn id="23" presetID="10" presetClass="exit" presetSubtype="0" fill="hold" nodeType="afterEffect">
                                  <p:stCondLst>
                                    <p:cond delay="0"/>
                                  </p:stCondLst>
                                  <p:childTnLst>
                                    <p:animEffect transition="out" filter="fade">
                                      <p:cBhvr>
                                        <p:cTn id="24" dur="500"/>
                                        <p:tgtEl>
                                          <p:spTgt spid="19"/>
                                        </p:tgtEl>
                                      </p:cBhvr>
                                    </p:animEffect>
                                    <p:set>
                                      <p:cBhvr>
                                        <p:cTn id="25" dur="1" fill="hold">
                                          <p:stCondLst>
                                            <p:cond delay="499"/>
                                          </p:stCondLst>
                                        </p:cTn>
                                        <p:tgtEl>
                                          <p:spTgt spid="19"/>
                                        </p:tgtEl>
                                        <p:attrNameLst>
                                          <p:attrName>style.visibility</p:attrName>
                                        </p:attrNameLst>
                                      </p:cBhvr>
                                      <p:to>
                                        <p:strVal val="hidden"/>
                                      </p:to>
                                    </p:set>
                                  </p:childTnLst>
                                </p:cTn>
                              </p:par>
                            </p:childTnLst>
                          </p:cTn>
                        </p:par>
                        <p:par>
                          <p:cTn id="26" fill="hold">
                            <p:stCondLst>
                              <p:cond delay="7000"/>
                            </p:stCondLst>
                            <p:childTnLst>
                              <p:par>
                                <p:cTn id="27" presetID="10"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7500"/>
                            </p:stCondLst>
                            <p:childTnLst>
                              <p:par>
                                <p:cTn id="31" presetID="0" presetClass="path" presetSubtype="0" accel="50000" decel="50000" fill="hold" nodeType="afterEffect">
                                  <p:stCondLst>
                                    <p:cond delay="0"/>
                                  </p:stCondLst>
                                  <p:childTnLst>
                                    <p:animMotion origin="layout" path="M -0.00017 -1.11111E-6 L -0.00191 0.13796 C -0.00191 0.14028 -0.00191 0.14259 -0.00173 0.14491 C -0.00156 0.14583 -0.00121 0.14653 -0.00069 0.14676 C 0.00018 0.14745 0.00278 0.14838 0.004 0.14861 C 0.00452 0.14908 0.00504 0.14954 0.00573 0.14977 C 0.00712 0.15023 0.00955 0.15116 0.00955 0.15139 C 0.01302 0.15093 0.01667 0.1507 0.02031 0.15046 C 0.02066 0.15023 0.02136 0.15 0.02205 0.14977 C 0.02292 0.14954 0.02361 0.14931 0.02431 0.14908 C 0.0283 0.14583 0.02327 0.14977 0.02726 0.14745 C 0.02761 0.14699 0.02795 0.14676 0.02847 0.1463 C 0.03056 0.14491 0.02969 0.14676 0.03056 0.14445 " pathEditMode="relative" rAng="0" ptsTypes="AAAAAAAAAAAAA">
                                      <p:cBhvr>
                                        <p:cTn id="32" dur="2250" fill="hold"/>
                                        <p:tgtEl>
                                          <p:spTgt spid="23"/>
                                        </p:tgtEl>
                                        <p:attrNameLst>
                                          <p:attrName>ppt_x</p:attrName>
                                          <p:attrName>ppt_y</p:attrName>
                                        </p:attrNameLst>
                                      </p:cBhvr>
                                      <p:rCtr x="1441" y="7569"/>
                                    </p:animMotion>
                                  </p:childTnLst>
                                </p:cTn>
                              </p:par>
                            </p:childTnLst>
                          </p:cTn>
                        </p:par>
                        <p:par>
                          <p:cTn id="33" fill="hold">
                            <p:stCondLst>
                              <p:cond delay="9750"/>
                            </p:stCondLst>
                            <p:childTnLst>
                              <p:par>
                                <p:cTn id="34" presetID="10" presetClass="exit" presetSubtype="0" fill="hold" nodeType="afterEffect">
                                  <p:stCondLst>
                                    <p:cond delay="0"/>
                                  </p:stCondLst>
                                  <p:childTnLst>
                                    <p:animEffect transition="out" filter="fade">
                                      <p:cBhvr>
                                        <p:cTn id="35" dur="500"/>
                                        <p:tgtEl>
                                          <p:spTgt spid="23"/>
                                        </p:tgtEl>
                                      </p:cBhvr>
                                    </p:animEffect>
                                    <p:set>
                                      <p:cBhvr>
                                        <p:cTn id="36" dur="1" fill="hold">
                                          <p:stCondLst>
                                            <p:cond delay="499"/>
                                          </p:stCondLst>
                                        </p:cTn>
                                        <p:tgtEl>
                                          <p:spTgt spid="23"/>
                                        </p:tgtEl>
                                        <p:attrNameLst>
                                          <p:attrName>style.visibility</p:attrName>
                                        </p:attrNameLst>
                                      </p:cBhvr>
                                      <p:to>
                                        <p:strVal val="hidden"/>
                                      </p:to>
                                    </p:set>
                                  </p:childTnLst>
                                </p:cTn>
                              </p:par>
                            </p:childTnLst>
                          </p:cTn>
                        </p:par>
                        <p:par>
                          <p:cTn id="37" fill="hold">
                            <p:stCondLst>
                              <p:cond delay="10250"/>
                            </p:stCondLst>
                            <p:childTnLst>
                              <p:par>
                                <p:cTn id="38" presetID="10" presetClass="entr" presetSubtype="0" fill="hold"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par>
                          <p:cTn id="41" fill="hold">
                            <p:stCondLst>
                              <p:cond delay="10750"/>
                            </p:stCondLst>
                            <p:childTnLst>
                              <p:par>
                                <p:cTn id="42" presetID="42" presetClass="path" presetSubtype="0" accel="50000" decel="50000" fill="hold" nodeType="afterEffect">
                                  <p:stCondLst>
                                    <p:cond delay="0"/>
                                  </p:stCondLst>
                                  <p:childTnLst>
                                    <p:animMotion origin="layout" path="M -3.61111E-6 1.48148E-6 L 0.05747 -0.00116 " pathEditMode="relative" rAng="0" ptsTypes="AA">
                                      <p:cBhvr>
                                        <p:cTn id="43" dur="1250" fill="hold"/>
                                        <p:tgtEl>
                                          <p:spTgt spid="24"/>
                                        </p:tgtEl>
                                        <p:attrNameLst>
                                          <p:attrName>ppt_x</p:attrName>
                                          <p:attrName>ppt_y</p:attrName>
                                        </p:attrNameLst>
                                      </p:cBhvr>
                                      <p:rCtr x="2865" y="-69"/>
                                    </p:animMotion>
                                  </p:childTnLst>
                                </p:cTn>
                              </p:par>
                            </p:childTnLst>
                          </p:cTn>
                        </p:par>
                        <p:par>
                          <p:cTn id="44" fill="hold">
                            <p:stCondLst>
                              <p:cond delay="12000"/>
                            </p:stCondLst>
                            <p:childTnLst>
                              <p:par>
                                <p:cTn id="45" presetID="10" presetClass="exit" presetSubtype="0" fill="hold" nodeType="afterEffect">
                                  <p:stCondLst>
                                    <p:cond delay="0"/>
                                  </p:stCondLst>
                                  <p:childTnLst>
                                    <p:animEffect transition="out" filter="fade">
                                      <p:cBhvr>
                                        <p:cTn id="46" dur="500"/>
                                        <p:tgtEl>
                                          <p:spTgt spid="24"/>
                                        </p:tgtEl>
                                      </p:cBhvr>
                                    </p:animEffect>
                                    <p:set>
                                      <p:cBhvr>
                                        <p:cTn id="47" dur="1" fill="hold">
                                          <p:stCondLst>
                                            <p:cond delay="499"/>
                                          </p:stCondLst>
                                        </p:cTn>
                                        <p:tgtEl>
                                          <p:spTgt spid="24"/>
                                        </p:tgtEl>
                                        <p:attrNameLst>
                                          <p:attrName>style.visibility</p:attrName>
                                        </p:attrNameLst>
                                      </p:cBhvr>
                                      <p:to>
                                        <p:strVal val="hidden"/>
                                      </p:to>
                                    </p:set>
                                  </p:childTnLst>
                                </p:cTn>
                              </p:par>
                            </p:childTnLst>
                          </p:cTn>
                        </p:par>
                        <p:par>
                          <p:cTn id="48" fill="hold">
                            <p:stCondLst>
                              <p:cond delay="12500"/>
                            </p:stCondLst>
                            <p:childTnLst>
                              <p:par>
                                <p:cTn id="49" presetID="10" presetClass="entr" presetSubtype="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13000"/>
                            </p:stCondLst>
                            <p:childTnLst>
                              <p:par>
                                <p:cTn id="53" presetID="0" presetClass="path" presetSubtype="0" accel="50000" decel="50000" fill="hold" nodeType="afterEffect">
                                  <p:stCondLst>
                                    <p:cond delay="0"/>
                                  </p:stCondLst>
                                  <p:childTnLst>
                                    <p:animMotion origin="layout" path="M -0.00052 -4.44444E-6 L -0.00503 0.17732 L 0.00087 0.10371 C 0.00174 0.10139 0.00226 0.09862 0.0033 0.0963 C 0.00382 0.09491 0.00469 0.09422 0.00556 0.09329 C 0.00694 0.0919 0.00799 0.09121 0.00938 0.09051 L 0.02569 0.07686 L 0.03264 0.075 C 0.03403 0.07454 0.03524 0.07408 0.03646 0.07385 C 0.03924 0.07362 0.04219 0.07338 0.04497 0.07315 C 0.04653 0.07338 0.04826 0.07338 0.04965 0.07385 C 0.05052 0.07431 0.05104 0.07524 0.05208 0.07593 C 0.0526 0.07639 0.05347 0.07639 0.05417 0.07686 C 0.05469 0.07755 0.05538 0.07801 0.0559 0.07894 C 0.05625 0.07963 0.05677 0.08079 0.05729 0.08172 C 0.05816 0.08311 0.05885 0.08426 0.05972 0.08542 C 0.06094 0.09075 0.06042 0.0875 0.06042 0.09514 L 0.0559 0.16274 C 0.0566 0.16528 0.05747 0.16783 0.05816 0.17037 C 0.05833 0.1713 0.05816 0.17269 0.05885 0.17315 C 0.05972 0.17408 0.06094 0.17385 0.06198 0.17431 L 0.07604 0.17315 " pathEditMode="relative" rAng="0" ptsTypes="AAAAAAAAAAAAAAAAAAAAAA">
                                      <p:cBhvr>
                                        <p:cTn id="54" dur="2750" fill="hold"/>
                                        <p:tgtEl>
                                          <p:spTgt spid="25"/>
                                        </p:tgtEl>
                                        <p:attrNameLst>
                                          <p:attrName>ppt_x</p:attrName>
                                          <p:attrName>ppt_y</p:attrName>
                                        </p:attrNameLst>
                                      </p:cBhvr>
                                      <p:rCtr x="3594" y="8866"/>
                                    </p:animMotion>
                                  </p:childTnLst>
                                </p:cTn>
                              </p:par>
                            </p:childTnLst>
                          </p:cTn>
                        </p:par>
                        <p:par>
                          <p:cTn id="55" fill="hold">
                            <p:stCondLst>
                              <p:cond delay="15750"/>
                            </p:stCondLst>
                            <p:childTnLst>
                              <p:par>
                                <p:cTn id="56" presetID="10" presetClass="exit" presetSubtype="0" fill="hold" nodeType="afterEffect">
                                  <p:stCondLst>
                                    <p:cond delay="0"/>
                                  </p:stCondLst>
                                  <p:childTnLst>
                                    <p:animEffect transition="out" filter="fade">
                                      <p:cBhvr>
                                        <p:cTn id="57" dur="500"/>
                                        <p:tgtEl>
                                          <p:spTgt spid="25"/>
                                        </p:tgtEl>
                                      </p:cBhvr>
                                    </p:animEffect>
                                    <p:set>
                                      <p:cBhvr>
                                        <p:cTn id="58" dur="1" fill="hold">
                                          <p:stCondLst>
                                            <p:cond delay="499"/>
                                          </p:stCondLst>
                                        </p:cTn>
                                        <p:tgtEl>
                                          <p:spTgt spid="25"/>
                                        </p:tgtEl>
                                        <p:attrNameLst>
                                          <p:attrName>style.visibility</p:attrName>
                                        </p:attrNameLst>
                                      </p:cBhvr>
                                      <p:to>
                                        <p:strVal val="hidden"/>
                                      </p:to>
                                    </p:set>
                                  </p:childTnLst>
                                </p:cTn>
                              </p:par>
                            </p:childTnLst>
                          </p:cTn>
                        </p:par>
                        <p:par>
                          <p:cTn id="59" fill="hold">
                            <p:stCondLst>
                              <p:cond delay="16250"/>
                            </p:stCondLst>
                            <p:childTnLst>
                              <p:par>
                                <p:cTn id="60" presetID="10" presetClass="entr" presetSubtype="0"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par>
                          <p:cTn id="63" fill="hold">
                            <p:stCondLst>
                              <p:cond delay="16750"/>
                            </p:stCondLst>
                            <p:childTnLst>
                              <p:par>
                                <p:cTn id="64" presetID="0" presetClass="path" presetSubtype="0" accel="50000" decel="50000" fill="hold" nodeType="afterEffect">
                                  <p:stCondLst>
                                    <p:cond delay="0"/>
                                  </p:stCondLst>
                                  <p:childTnLst>
                                    <p:animMotion origin="layout" path="M -1.11111E-6 1.11111E-6 L -1.11111E-6 0.00023 C 0.00712 -0.00116 0.00156 -0.00023 0.00712 -0.00139 C 0.00816 -0.00162 0.0092 -0.00162 0.01042 -0.00208 C 0.01198 -0.00232 0.01354 -0.00255 0.01511 -0.00324 C 0.01597 -0.0037 0.01702 -0.0044 0.01788 -0.0044 L 0.0217 -0.00509 L 0.02604 -0.00695 C 0.02639 -0.00718 0.02691 -0.00764 0.02743 -0.00764 C 0.0283 -0.00787 0.03021 -0.00833 0.03125 -0.00903 C 0.0316 -0.00926 0.03212 -0.00995 0.03264 -0.01019 C 0.03316 -0.01065 0.03386 -0.01065 0.03455 -0.01088 C 0.0349 -0.01111 0.03542 -0.01134 0.03594 -0.01158 C 0.03681 -0.01227 0.03767 -0.01343 0.03872 -0.01389 C 0.03924 -0.01412 0.03976 -0.01435 0.04011 -0.01458 C 0.04445 -0.01783 0.04167 -0.01597 0.04445 -0.01898 C 0.04479 -0.01945 0.04549 -0.01991 0.04583 -0.02037 C 0.04653 -0.02107 0.04774 -0.02292 0.04774 -0.02269 C 0.04792 -0.02361 0.04792 -0.02454 0.04827 -0.02546 C 0.04983 -0.03033 0.04861 -0.02431 0.04965 -0.02917 C 0.05 -0.03079 0.05035 -0.03241 0.05052 -0.03426 C 0.05087 -0.03681 0.05104 -0.03935 0.05156 -0.0419 C 0.05156 -0.04236 0.05191 -0.04306 0.05208 -0.04375 C 0.05191 -0.04884 0.05191 -0.0537 0.05156 -0.0588 C 0.05139 -0.06019 0.05052 -0.0632 0.04965 -0.06458 C 0.04931 -0.06505 0.04861 -0.06528 0.04827 -0.06574 C 0.04774 -0.06644 0.0474 -0.06736 0.04688 -0.06759 C 0.04583 -0.06829 0.04497 -0.06852 0.04392 -0.06898 L 0.04115 -0.07014 C 0.04063 -0.07037 0.04011 -0.07083 0.03976 -0.07083 C 0.03438 -0.07176 0.03715 -0.0713 0.03125 -0.07199 C 0.02743 -0.07176 0.02396 -0.07199 0.02031 -0.07083 C 0.01979 -0.0706 0.01927 -0.07037 0.01892 -0.07014 C 0.01806 -0.06991 0.01736 -0.06991 0.01649 -0.06968 C 0.01528 -0.06921 0.01267 -0.06829 0.01267 -0.06806 C 0.01233 -0.06783 0.01215 -0.06736 0.01181 -0.06713 C 0.01094 -0.06644 0.00816 -0.06597 0.00747 -0.06574 C 0.00347 -0.06389 0.00833 -0.06644 0.00521 -0.06389 C 0.00469 -0.06366 0.00417 -0.06343 0.00365 -0.0632 C 0.0033 -0.06273 0.00278 -0.06227 0.00226 -0.06204 C 0.00174 -0.06158 0.00104 -0.06134 0.00035 -0.06065 C -0.00035 -0.05995 -0.00069 -0.0588 -0.00156 -0.0581 L -0.00295 -0.05695 C -0.00538 -0.05185 -0.00208 -0.0581 -0.00521 -0.0537 C -0.00608 -0.05278 -0.0066 -0.0507 -0.00712 -0.04931 C -0.00868 -0.04583 -0.00851 -0.0463 -0.01007 -0.04421 C -0.01024 -0.04259 -0.01076 -0.04097 -0.01094 -0.03935 C -0.01163 -0.0338 -0.01128 -0.03681 -0.0118 -0.03033 C -0.0118 -0.0169 -0.0118 -0.00347 -0.01146 0.00995 C -0.01128 0.01412 -0.01146 0.01829 -0.01042 0.02199 C -0.00989 0.02407 -0.00989 0.0243 -0.00955 0.02639 C -0.00937 0.02755 -0.0092 0.02847 -0.00903 0.02963 C -0.00885 0.03079 -0.00833 0.03217 -0.00816 0.03333 C -0.00798 0.03403 -0.00746 0.03819 -0.00712 0.03912 C -0.00694 0.03981 -0.0066 0.04028 -0.00625 0.04097 C -0.00608 0.04167 -0.0059 0.04236 -0.00573 0.04282 C -0.00521 0.04467 -0.00434 0.04653 -0.0033 0.04792 C -0.00295 0.04838 -0.00243 0.04861 -0.00191 0.04907 C -0.00156 0.04954 -0.00139 0.05023 -0.00104 0.05046 C 0.00052 0.05139 0.00208 0.05185 0.00365 0.05231 C 0.00504 0.05278 0.00573 0.05347 0.00712 0.0537 C 0.00868 0.05393 0.01059 0.05393 0.01233 0.05417 C 0.01267 0.0544 0.0132 0.05463 0.01372 0.05486 C 0.01493 0.05532 0.01754 0.05579 0.01892 0.05625 C 0.02153 0.05579 0.0224 0.05579 0.02448 0.05486 C 0.02552 0.0544 0.02639 0.0537 0.02743 0.0537 L 0.0316 0.05301 C 0.03386 0.05255 0.0382 0.05162 0.0382 0.05185 C 0.03906 0.05139 0.03976 0.05069 0.04063 0.05046 C 0.04167 0.05 0.04375 0.05 0.04497 0.04907 C 0.04618 0.04838 0.04948 0.04537 0.05017 0.04352 L 0.05052 0.04213 " pathEditMode="relative" rAng="0" ptsTypes="AAAAAAAAAAAAAAAAAAAAAAAAAAAAAAAAAAAAAAAAAAAAAAAAAAAAAAAAAAAAAAAAAAAAAAAA">
                                      <p:cBhvr>
                                        <p:cTn id="65" dur="2750" fill="hold"/>
                                        <p:tgtEl>
                                          <p:spTgt spid="26"/>
                                        </p:tgtEl>
                                        <p:attrNameLst>
                                          <p:attrName>ppt_x</p:attrName>
                                          <p:attrName>ppt_y</p:attrName>
                                        </p:attrNameLst>
                                      </p:cBhvr>
                                      <p:rCtr x="2014" y="-787"/>
                                    </p:animMotion>
                                  </p:childTnLst>
                                </p:cTn>
                              </p:par>
                            </p:childTnLst>
                          </p:cTn>
                        </p:par>
                        <p:par>
                          <p:cTn id="66" fill="hold">
                            <p:stCondLst>
                              <p:cond delay="19500"/>
                            </p:stCondLst>
                            <p:childTnLst>
                              <p:par>
                                <p:cTn id="67" presetID="10" presetClass="exit" presetSubtype="0" fill="hold" nodeType="afterEffect">
                                  <p:stCondLst>
                                    <p:cond delay="0"/>
                                  </p:stCondLst>
                                  <p:childTnLst>
                                    <p:animEffect transition="out" filter="fade">
                                      <p:cBhvr>
                                        <p:cTn id="68" dur="500"/>
                                        <p:tgtEl>
                                          <p:spTgt spid="26"/>
                                        </p:tgtEl>
                                      </p:cBhvr>
                                    </p:animEffect>
                                    <p:set>
                                      <p:cBhvr>
                                        <p:cTn id="69" dur="1" fill="hold">
                                          <p:stCondLst>
                                            <p:cond delay="499"/>
                                          </p:stCondLst>
                                        </p:cTn>
                                        <p:tgtEl>
                                          <p:spTgt spid="26"/>
                                        </p:tgtEl>
                                        <p:attrNameLst>
                                          <p:attrName>style.visibility</p:attrName>
                                        </p:attrNameLst>
                                      </p:cBhvr>
                                      <p:to>
                                        <p:strVal val="hidden"/>
                                      </p:to>
                                    </p:set>
                                  </p:childTnLst>
                                </p:cTn>
                              </p:par>
                            </p:childTnLst>
                          </p:cTn>
                        </p:par>
                        <p:par>
                          <p:cTn id="70" fill="hold">
                            <p:stCondLst>
                              <p:cond delay="20000"/>
                            </p:stCondLst>
                            <p:childTnLst>
                              <p:par>
                                <p:cTn id="71" presetID="10" presetClass="entr" presetSubtype="0" fill="hold"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childTnLst>
                          </p:cTn>
                        </p:par>
                        <p:par>
                          <p:cTn id="74" fill="hold">
                            <p:stCondLst>
                              <p:cond delay="20500"/>
                            </p:stCondLst>
                            <p:childTnLst>
                              <p:par>
                                <p:cTn id="75" presetID="0" presetClass="path" presetSubtype="0" accel="50000" decel="50000" fill="hold" nodeType="afterEffect">
                                  <p:stCondLst>
                                    <p:cond delay="0"/>
                                  </p:stCondLst>
                                  <p:childTnLst>
                                    <p:animMotion origin="layout" path="M -0.00035 0.00023 L -0.00035 0.11528 L 0.00417 0.03356 C 0.00538 0.03032 0.00677 0.02708 0.00799 0.02361 C 0.00938 0.01944 0.0092 0.01574 0.01163 0.0125 C 0.0125 0.01157 0.01354 0.01111 0.01441 0.01018 C 0.01511 0.00926 0.01545 0.0081 0.01632 0.00764 C 0.01979 0.00555 0.02361 0.0044 0.02743 0.00278 C 0.0283 0.00231 0.02934 0.00208 0.03021 0.00139 C 0.03264 -0.0007 0.03351 -0.00208 0.03663 -0.00232 C 0.04219 -0.00255 0.04775 -0.00232 0.05347 -0.00232 " pathEditMode="relative" rAng="0" ptsTypes="AAAAAAAAAAA">
                                      <p:cBhvr>
                                        <p:cTn id="76" dur="2750" fill="hold"/>
                                        <p:tgtEl>
                                          <p:spTgt spid="27"/>
                                        </p:tgtEl>
                                        <p:attrNameLst>
                                          <p:attrName>ppt_x</p:attrName>
                                          <p:attrName>ppt_y</p:attrName>
                                        </p:attrNameLst>
                                      </p:cBhvr>
                                      <p:rCtr x="2691" y="5602"/>
                                    </p:animMotion>
                                  </p:childTnLst>
                                </p:cTn>
                              </p:par>
                            </p:childTnLst>
                          </p:cTn>
                        </p:par>
                        <p:par>
                          <p:cTn id="77" fill="hold">
                            <p:stCondLst>
                              <p:cond delay="23250"/>
                            </p:stCondLst>
                            <p:childTnLst>
                              <p:par>
                                <p:cTn id="78" presetID="10" presetClass="exit" presetSubtype="0" fill="hold" nodeType="afterEffect">
                                  <p:stCondLst>
                                    <p:cond delay="0"/>
                                  </p:stCondLst>
                                  <p:childTnLst>
                                    <p:animEffect transition="out" filter="fade">
                                      <p:cBhvr>
                                        <p:cTn id="79" dur="500"/>
                                        <p:tgtEl>
                                          <p:spTgt spid="27"/>
                                        </p:tgtEl>
                                      </p:cBhvr>
                                    </p:animEffect>
                                    <p:set>
                                      <p:cBhvr>
                                        <p:cTn id="80"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extBox 9">
            <a:extLst>
              <a:ext uri="{FF2B5EF4-FFF2-40B4-BE49-F238E27FC236}">
                <a16:creationId xmlns:a16="http://schemas.microsoft.com/office/drawing/2014/main" xmlns="" id="{FFF21931-038E-4846-96B4-054DB145BBBF}"/>
              </a:ext>
            </a:extLst>
          </p:cNvPr>
          <p:cNvSpPr txBox="1"/>
          <p:nvPr/>
        </p:nvSpPr>
        <p:spPr>
          <a:xfrm>
            <a:off x="545729" y="2139430"/>
            <a:ext cx="6444393" cy="2246769"/>
          </a:xfrm>
          <a:prstGeom prst="rect">
            <a:avLst/>
          </a:prstGeom>
          <a:noFill/>
        </p:spPr>
        <p:txBody>
          <a:bodyPr wrap="none" rtlCol="0">
            <a:spAutoFit/>
          </a:bodyPr>
          <a:lstStyle/>
          <a:p>
            <a:r>
              <a:rPr lang="en-GB" sz="14000" dirty="0" smtClean="0">
                <a:ln w="28575">
                  <a:solidFill>
                    <a:schemeClr val="tx1"/>
                  </a:solidFill>
                </a:ln>
                <a:solidFill>
                  <a:schemeClr val="bg1"/>
                </a:solidFill>
                <a:latin typeface="Twinkl SemiBold" pitchFamily="2" charset="0"/>
              </a:rPr>
              <a:t>another</a:t>
            </a:r>
            <a:endParaRPr lang="en-GB" sz="14000" dirty="0">
              <a:ln w="28575">
                <a:solidFill>
                  <a:schemeClr val="tx1"/>
                </a:solidFill>
              </a:ln>
              <a:solidFill>
                <a:schemeClr val="bg1"/>
              </a:solidFill>
              <a:latin typeface="Twinkl SemiBold" pitchFamily="2" charset="0"/>
            </a:endParaRPr>
          </a:p>
        </p:txBody>
      </p:sp>
      <p:grpSp>
        <p:nvGrpSpPr>
          <p:cNvPr id="11"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12"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4"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5" name="Oval 14">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4904" y="1285834"/>
            <a:ext cx="1612427" cy="4077072"/>
          </a:xfrm>
          <a:prstGeom prst="rect">
            <a:avLst/>
          </a:prstGeom>
        </p:spPr>
      </p:pic>
      <p:pic>
        <p:nvPicPr>
          <p:cNvPr id="19" name="Picture 18">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2003" y="2421014"/>
            <a:ext cx="710150" cy="707937"/>
          </a:xfrm>
          <a:prstGeom prst="rect">
            <a:avLst/>
          </a:prstGeom>
        </p:spPr>
      </p:pic>
      <p:pic>
        <p:nvPicPr>
          <p:cNvPr id="23" name="Picture 22">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65885" y="2162261"/>
            <a:ext cx="710150" cy="707937"/>
          </a:xfrm>
          <a:prstGeom prst="rect">
            <a:avLst/>
          </a:prstGeom>
        </p:spPr>
      </p:pic>
      <p:pic>
        <p:nvPicPr>
          <p:cNvPr id="24" name="Picture 23">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1663" y="2449780"/>
            <a:ext cx="710150" cy="707937"/>
          </a:xfrm>
          <a:prstGeom prst="rect">
            <a:avLst/>
          </a:prstGeom>
        </p:spPr>
      </p:pic>
      <p:pic>
        <p:nvPicPr>
          <p:cNvPr id="25" name="Picture 24">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7538" y="1952052"/>
            <a:ext cx="710150" cy="707937"/>
          </a:xfrm>
          <a:prstGeom prst="rect">
            <a:avLst/>
          </a:prstGeom>
        </p:spPr>
      </p:pic>
      <p:pic>
        <p:nvPicPr>
          <p:cNvPr id="26" name="Picture 25">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4134" y="2789471"/>
            <a:ext cx="710150" cy="707937"/>
          </a:xfrm>
          <a:prstGeom prst="rect">
            <a:avLst/>
          </a:prstGeom>
        </p:spPr>
      </p:pic>
      <p:pic>
        <p:nvPicPr>
          <p:cNvPr id="27" name="Picture 26">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5607" y="2475378"/>
            <a:ext cx="710150" cy="707937"/>
          </a:xfrm>
          <a:prstGeom prst="rect">
            <a:avLst/>
          </a:prstGeom>
        </p:spPr>
      </p:pic>
      <p:pic>
        <p:nvPicPr>
          <p:cNvPr id="20" name="Picture 19">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4297" y="2449780"/>
            <a:ext cx="710150" cy="707937"/>
          </a:xfrm>
          <a:prstGeom prst="rect">
            <a:avLst/>
          </a:prstGeom>
        </p:spPr>
      </p:pic>
      <p:pic>
        <p:nvPicPr>
          <p:cNvPr id="21" name="Picture 20">
            <a:extLst>
              <a:ext uri="{FF2B5EF4-FFF2-40B4-BE49-F238E27FC236}">
                <a16:creationId xmlns=""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55457" y="2421015"/>
            <a:ext cx="710150" cy="707937"/>
          </a:xfrm>
          <a:prstGeom prst="rect">
            <a:avLst/>
          </a:prstGeom>
        </p:spPr>
      </p:pic>
    </p:spTree>
    <p:extLst>
      <p:ext uri="{BB962C8B-B14F-4D97-AF65-F5344CB8AC3E}">
        <p14:creationId xmlns:p14="http://schemas.microsoft.com/office/powerpoint/2010/main" val="37181514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94444E-6 -3.7037E-7 L 1.94444E-6 0.00023 C -0.00122 -0.00023 -0.00243 -0.00046 -0.00382 -0.00069 C -0.00452 -0.00093 -0.00538 -0.00162 -0.00625 -0.00162 L -0.01406 -0.00278 C -0.01459 -0.00301 -0.01511 -0.00324 -0.01545 -0.00324 C -0.02188 -0.0044 -0.02413 -0.00347 -0.03143 -0.00324 C -0.03195 -0.00301 -0.03247 -0.00255 -0.03299 -0.00231 C -0.03368 -0.00208 -0.0342 -0.00185 -0.03472 -0.00162 C -0.03524 -0.00162 -0.03559 -0.00139 -0.03594 -0.00116 C -0.03646 -0.00093 -0.03681 -0.00046 -0.03733 -3.7037E-7 C -0.03941 0.00116 -0.03837 -0.00093 -0.04097 0.00255 L -0.04358 0.00556 L -0.04479 0.00718 C -0.04618 0.01227 -0.04393 0.0044 -0.04601 0.01088 C -0.04757 0.01528 -0.04618 0.0125 -0.04774 0.01551 C -0.04792 0.0162 -0.04792 0.0169 -0.04809 0.01759 C -0.04827 0.01806 -0.04844 0.01875 -0.04861 0.01898 L -0.04931 0.02338 C -0.04948 0.02824 -0.04965 0.03333 -0.04983 0.03843 C -0.04983 0.03912 -0.05018 0.03982 -0.05035 0.04051 C -0.05052 0.04213 -0.05052 0.04375 -0.05052 0.04514 C -0.05052 0.05741 -0.05052 0.06968 -0.05035 0.08218 C -0.05035 0.08264 -0.05 0.0831 -0.04983 0.08357 C -0.04722 0.0963 -0.05087 0.07963 -0.04896 0.08773 C -0.04844 0.09028 -0.04879 0.09074 -0.04688 0.09306 C -0.04653 0.09352 -0.04601 0.09421 -0.04566 0.09444 C -0.04479 0.09537 -0.04306 0.09676 -0.04306 0.09699 L -0.03594 0.10069 C -0.03472 0.10093 -0.03351 0.10116 -0.03229 0.10139 C -0.03143 0.10162 -0.03073 0.10208 -0.02969 0.10208 C -0.02795 0.10208 -0.02604 0.10162 -0.02413 0.10139 C -0.02396 0.10093 -0.02344 0.10069 -0.02292 0.10023 C -0.0224 0.1 -0.02188 0.1 -0.02136 0.09977 C -0.02084 0.09954 -0.02049 0.09954 -0.02014 0.09931 C -0.01806 0.09769 -0.01927 0.09838 -0.01632 0.09699 L -0.01511 0.09676 C -0.01302 0.09491 -0.01424 0.09583 -0.01129 0.09444 C -0.01077 0.09444 -0.01042 0.09444 -0.01007 0.09398 C -0.00886 0.09306 -0.00851 0.09306 -0.00747 0.09144 C -0.00573 0.08889 -0.00764 0.09074 -0.00538 0.08889 C -0.00417 0.08611 -0.00504 0.08773 -0.00209 0.08519 L -0.00087 0.08426 C -0.00052 0.08357 -0.00018 0.08333 1.94444E-6 0.08264 C 0.00035 0.08194 0.00052 0.08102 0.00087 0.08056 C 0.00121 0.07986 0.00173 0.07963 0.00226 0.07894 C 0.00243 0.07847 0.00295 0.07732 0.00295 0.07755 L 0.01007 0.06898 C 0.01024 0.06736 0.01041 0.06597 0.01059 0.06435 C 0.01059 0.06389 0.01076 0.06343 0.01094 0.06273 C 0.01111 0.06134 0.01146 0.05995 0.0118 0.05857 C 0.01198 0.05787 0.01198 0.05741 0.01232 0.05648 L 0.01302 0.05347 L 0.01354 0.05185 C 0.01354 0.05069 0.01371 0.04954 0.01389 0.04838 C 0.01406 0.04769 0.01406 0.04722 0.01423 0.04676 C 0.01458 0.04468 0.0151 0.04051 0.0151 0.04074 C 0.01493 0.03542 0.01493 0.03032 0.01476 0.02523 C 0.01458 0.02477 0.01441 0.02431 0.01423 0.02384 C 0.01406 0.02245 0.01354 0.01968 0.01354 0.01991 C 0.0125 0.00972 0.01267 0.01319 0.01354 -0.00278 C 0.01354 -0.00347 0.01389 -0.00463 0.01389 -0.0044 L 0.01094 0.08357 C 0.01094 0.08611 0.01094 0.08843 0.01128 0.09074 C 0.0118 0.09444 0.01198 0.09329 0.01354 0.0956 C 0.01389 0.09607 0.01406 0.09676 0.01423 0.09699 C 0.01458 0.09792 0.01458 0.09861 0.0151 0.09931 C 0.01649 0.10093 0.01736 0.10116 0.01892 0.10208 C 0.02135 0.10185 0.02396 0.10162 0.02639 0.10139 C 0.02708 0.10116 0.02743 0.10116 0.02812 0.10069 C 0.02882 0.10046 0.03073 0.09838 0.03107 0.09815 C 0.03142 0.09792 0.03246 0.09769 0.03246 0.09792 " pathEditMode="relative" rAng="0" ptsTypes="AAAAAAAAAAAAAAAAAAAAAAAAAAAAAAAAAAAAAAAAAAAAAAAAAAAAAAAAAAAAAAAAAAAAAAAA">
                                      <p:cBhvr>
                                        <p:cTn id="10" dur="2250" fill="hold"/>
                                        <p:tgtEl>
                                          <p:spTgt spid="20"/>
                                        </p:tgtEl>
                                        <p:attrNameLst>
                                          <p:attrName>ppt_x</p:attrName>
                                          <p:attrName>ppt_y</p:attrName>
                                        </p:attrNameLst>
                                      </p:cBhvr>
                                      <p:rCtr x="-903" y="4861"/>
                                    </p:animMotion>
                                  </p:childTnLst>
                                </p:cTn>
                              </p:par>
                            </p:childTnLst>
                          </p:cTn>
                        </p:par>
                        <p:par>
                          <p:cTn id="11" fill="hold">
                            <p:stCondLst>
                              <p:cond delay="2750"/>
                            </p:stCondLst>
                            <p:childTnLst>
                              <p:par>
                                <p:cTn id="12" presetID="10" presetClass="exit" presetSubtype="0" fill="hold" nodeType="afterEffect">
                                  <p:stCondLst>
                                    <p:cond delay="0"/>
                                  </p:stCondLst>
                                  <p:childTnLst>
                                    <p:animEffect transition="out" filter="fade">
                                      <p:cBhvr>
                                        <p:cTn id="13" dur="500"/>
                                        <p:tgtEl>
                                          <p:spTgt spid="20"/>
                                        </p:tgtEl>
                                      </p:cBhvr>
                                    </p:animEffect>
                                    <p:set>
                                      <p:cBhvr>
                                        <p:cTn id="14" dur="1" fill="hold">
                                          <p:stCondLst>
                                            <p:cond delay="499"/>
                                          </p:stCondLst>
                                        </p:cTn>
                                        <p:tgtEl>
                                          <p:spTgt spid="20"/>
                                        </p:tgtEl>
                                        <p:attrNameLst>
                                          <p:attrName>style.visibility</p:attrName>
                                        </p:attrNameLst>
                                      </p:cBhvr>
                                      <p:to>
                                        <p:strVal val="hidden"/>
                                      </p:to>
                                    </p:set>
                                  </p:childTnLst>
                                </p:cTn>
                              </p:par>
                            </p:childTnLst>
                          </p:cTn>
                        </p:par>
                        <p:par>
                          <p:cTn id="15" fill="hold">
                            <p:stCondLst>
                              <p:cond delay="3250"/>
                            </p:stCondLst>
                            <p:childTnLst>
                              <p:par>
                                <p:cTn id="16" presetID="10"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par>
                          <p:cTn id="19" fill="hold">
                            <p:stCondLst>
                              <p:cond delay="3750"/>
                            </p:stCondLst>
                            <p:childTnLst>
                              <p:par>
                                <p:cTn id="20" presetID="0" presetClass="path" presetSubtype="0" accel="50000" decel="50000" fill="hold" nodeType="afterEffect">
                                  <p:stCondLst>
                                    <p:cond delay="0"/>
                                  </p:stCondLst>
                                  <p:childTnLst>
                                    <p:animMotion origin="layout" path="M 3.33333E-6 3.7037E-7 C 3.33333E-6 0.03472 3.33333E-6 0.07014 0.00017 0.10532 L 0.00729 0.02778 C 0.00816 0.02662 0.0092 0.02546 0.01007 0.02454 C 0.01232 0.02106 0.00833 0.02407 0.01302 0.01944 C 0.0158 0.01643 0.01232 0.02014 0.01527 0.01643 C 0.01562 0.0162 0.01614 0.01597 0.01649 0.01551 C 0.01684 0.01481 0.01736 0.01389 0.01788 0.01319 C 0.02066 0.01065 0.01736 0.01389 0.02066 0.01042 C 0.02083 0.00995 0.02135 0.00949 0.0217 0.00926 C 0.02205 0.00903 0.02239 0.00903 0.02291 0.0088 C 0.02343 0.00856 0.02378 0.0081 0.0243 0.00764 C 0.02482 0.00718 0.025 0.00694 0.02552 0.00648 C 0.02621 0.00602 0.02691 0.00579 0.0276 0.00532 L 0.02899 0.00486 L 0.03003 0.00417 C 0.03038 0.00393 0.03073 0.0037 0.03107 0.0037 C 0.03159 0.00347 0.03211 0.00347 0.03264 0.00324 C 0.03333 0.00278 0.0342 0.00231 0.03489 0.00185 C 0.03524 0.00185 0.03559 0.00162 0.03593 0.00162 C 0.03784 0.00069 0.03698 0.00116 0.03871 0.00023 C 0.04114 0.00046 0.0434 0.00023 0.04583 0.00093 C 0.0467 0.00116 0.04722 0.00231 0.04809 0.00324 C 0.04843 0.00347 0.04896 0.0037 0.04913 0.00417 L 0.05121 0.00718 C 0.05208 0.01181 0.05069 0.00602 0.05225 0.00995 C 0.05243 0.01042 0.05243 0.01088 0.0526 0.01157 C 0.05277 0.01227 0.05312 0.0125 0.0533 0.01319 C 0.05347 0.01389 0.05364 0.01435 0.05382 0.01481 C 0.05399 0.0162 0.05416 0.01806 0.05451 0.01944 C 0.05521 0.02292 0.05521 0.02176 0.05521 0.02338 L 0.05382 0.07546 C 0.05312 0.08472 0.05312 0.08171 0.05382 0.09491 C 0.05382 0.09699 0.05451 0.1 0.05555 0.10116 C 0.0559 0.10162 0.05642 0.10185 0.05677 0.10231 C 0.05711 0.10255 0.05729 0.10324 0.05746 0.10347 C 0.05868 0.1044 0.06024 0.10486 0.06163 0.10532 C 0.06371 0.10509 0.06562 0.10486 0.06771 0.10463 C 0.06805 0.1044 0.06875 0.10417 0.06927 0.10393 C 0.06961 0.1037 0.07083 0.10301 0.07083 0.10324 " pathEditMode="relative" rAng="0" ptsTypes="AAAAAAAAAAAAAAAAAAAAAAAAAAAAAAAAAAAAAAAA">
                                      <p:cBhvr>
                                        <p:cTn id="21" dur="2250" fill="hold"/>
                                        <p:tgtEl>
                                          <p:spTgt spid="21"/>
                                        </p:tgtEl>
                                        <p:attrNameLst>
                                          <p:attrName>ppt_x</p:attrName>
                                          <p:attrName>ppt_y</p:attrName>
                                        </p:attrNameLst>
                                      </p:cBhvr>
                                      <p:rCtr x="3542" y="5255"/>
                                    </p:animMotion>
                                  </p:childTnLst>
                                </p:cTn>
                              </p:par>
                            </p:childTnLst>
                          </p:cTn>
                        </p:par>
                        <p:par>
                          <p:cTn id="22" fill="hold">
                            <p:stCondLst>
                              <p:cond delay="6000"/>
                            </p:stCondLst>
                            <p:childTnLst>
                              <p:par>
                                <p:cTn id="23" presetID="10" presetClass="exit" presetSubtype="0" fill="hold" nodeType="afterEffect">
                                  <p:stCondLst>
                                    <p:cond delay="0"/>
                                  </p:stCondLst>
                                  <p:childTnLst>
                                    <p:animEffect transition="out" filter="fade">
                                      <p:cBhvr>
                                        <p:cTn id="24" dur="500"/>
                                        <p:tgtEl>
                                          <p:spTgt spid="21"/>
                                        </p:tgtEl>
                                      </p:cBhvr>
                                    </p:animEffect>
                                    <p:set>
                                      <p:cBhvr>
                                        <p:cTn id="25" dur="1" fill="hold">
                                          <p:stCondLst>
                                            <p:cond delay="499"/>
                                          </p:stCondLst>
                                        </p:cTn>
                                        <p:tgtEl>
                                          <p:spTgt spid="21"/>
                                        </p:tgtEl>
                                        <p:attrNameLst>
                                          <p:attrName>style.visibility</p:attrName>
                                        </p:attrNameLst>
                                      </p:cBhvr>
                                      <p:to>
                                        <p:strVal val="hidden"/>
                                      </p:to>
                                    </p:set>
                                  </p:childTnLst>
                                </p:cTn>
                              </p:par>
                            </p:childTnLst>
                          </p:cTn>
                        </p:par>
                        <p:par>
                          <p:cTn id="26" fill="hold">
                            <p:stCondLst>
                              <p:cond delay="6500"/>
                            </p:stCondLst>
                            <p:childTnLst>
                              <p:par>
                                <p:cTn id="27" presetID="10"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par>
                          <p:cTn id="30" fill="hold">
                            <p:stCondLst>
                              <p:cond delay="7000"/>
                            </p:stCondLst>
                            <p:childTnLst>
                              <p:par>
                                <p:cTn id="31" presetID="0" presetClass="path" presetSubtype="0" accel="50000" decel="50000" fill="hold" nodeType="afterEffect">
                                  <p:stCondLst>
                                    <p:cond delay="0"/>
                                  </p:stCondLst>
                                  <p:childTnLst>
                                    <p:animMotion origin="layout" path="M -0.00087 3.7037E-7 L -0.00087 0.00023 C -0.00521 3.7037E-7 -0.00938 3.7037E-7 -0.01372 3.7037E-7 C -0.01406 3.7037E-7 -0.01458 0.00046 -0.01493 0.00069 C -0.01545 0.00093 -0.01563 0.00139 -0.01615 0.00162 C -0.01684 0.00231 -0.01771 0.00231 -0.0184 0.00278 C -0.02604 0.00903 -0.01788 0.00255 -0.02205 0.00532 C -0.02257 0.00556 -0.02292 0.00625 -0.02327 0.00648 C -0.02379 0.00648 -0.02413 0.00648 -0.02448 0.00694 C -0.02535 0.00741 -0.02691 0.00903 -0.02691 0.00926 C -0.02708 0.00926 -0.02743 0.00995 -0.02761 0.01042 C -0.02865 0.01181 -0.02882 0.01181 -0.03004 0.01296 C -0.03038 0.01343 -0.03056 0.01412 -0.0309 0.01435 C -0.03125 0.01481 -0.03177 0.01481 -0.03212 0.01551 C -0.03229 0.01597 -0.03229 0.0169 -0.03247 0.01759 C -0.03299 0.01852 -0.03386 0.01944 -0.0342 0.0206 L -0.03524 0.02523 C -0.03542 0.02569 -0.03559 0.02616 -0.03577 0.02662 C -0.03663 0.03148 -0.03594 0.0294 -0.03733 0.03264 C -0.03733 0.03588 -0.03768 0.03912 -0.03768 0.0419 C -0.03785 0.04745 -0.03785 0.05231 -0.03854 0.05787 C -0.03854 0.05833 -0.03872 0.05903 -0.03872 0.05995 C -0.03872 0.06481 -0.03872 0.06944 -0.03854 0.07477 C -0.03837 0.07546 -0.03837 0.07616 -0.03802 0.07708 C -0.03785 0.07755 -0.0375 0.07824 -0.03733 0.0787 C -0.03715 0.07963 -0.03698 0.08032 -0.03698 0.08125 C -0.03663 0.08241 -0.03629 0.08333 -0.03594 0.08426 C -0.03507 0.08935 -0.03559 0.08704 -0.03438 0.09143 C -0.03438 0.0919 -0.0342 0.09259 -0.0342 0.09306 C -0.03386 0.09352 -0.03351 0.09398 -0.03316 0.09444 C -0.03212 0.09745 -0.03403 0.09444 -0.0316 0.09745 C -0.0309 0.10093 -0.03212 0.09768 -0.02969 0.09954 C -0.02934 0.09977 -0.02934 0.10069 -0.02882 0.10116 C -0.02726 0.10278 -0.02761 0.10162 -0.02604 0.10255 C -0.02518 0.10324 -0.02465 0.1044 -0.02379 0.10486 C -0.0217 0.10509 -0.02257 0.10486 -0.02101 0.10556 C -0.01945 0.10764 -0.02066 0.10625 -0.01806 0.10718 C -0.0132 0.10903 -0.01858 0.10787 -0.01181 0.10903 L 0.00555 0.10833 C 0.0066 0.1081 0.00764 0.1081 0.00868 0.10764 C 0.00903 0.10764 0.0092 0.10694 0.00955 0.10671 C 0.01042 0.10625 0.01163 0.10602 0.01267 0.10556 C 0.01476 0.10509 0.01371 0.10532 0.01545 0.10486 L 0.01788 0.10255 C 0.01823 0.10231 0.01875 0.10208 0.0191 0.10162 C 0.02101 0.09907 0.01996 0.1 0.02187 0.09838 C 0.02361 0.09491 0.02274 0.0963 0.0243 0.09444 C 0.0243 0.09375 0.0243 0.09306 0.02465 0.09236 C 0.02482 0.0919 0.02535 0.0919 0.02535 0.09143 C 0.0283 0.08657 0.02587 0.09005 0.02812 0.08681 C 0.02969 0.08125 0.02743 0.08981 0.02951 0.0838 C 0.02986 0.08287 0.02986 0.08171 0.03021 0.08056 L 0.03073 0.07917 C 0.0309 0.0787 0.0309 0.07824 0.03107 0.07755 C 0.03107 0.07685 0.03125 0.07616 0.03142 0.07569 C 0.03177 0.07477 0.03229 0.07245 0.03229 0.07268 C 0.03246 0.07153 0.03281 0.0706 0.03281 0.06944 C 0.03281 0.06111 0.03246 0.05231 0.03229 0.04398 C 0.03229 0.04329 0.03107 0.03935 0.03107 0.03912 C 0.0309 0.03843 0.0309 0.03796 0.03073 0.03727 C 0.03038 0.03681 0.03003 0.03634 0.02986 0.03588 C 0.02951 0.03495 0.02934 0.0338 0.02899 0.03264 L 0.02864 0.03148 C 0.02847 0.03079 0.0283 0.03009 0.02812 0.02986 C 0.02812 0.02893 0.02812 0.02847 0.02795 0.02778 C 0.02743 0.02662 0.02691 0.02593 0.02621 0.02523 L 0.02535 0.02222 C 0.02535 0.02153 0.02535 0.02106 0.02517 0.0206 L 0.0243 0.01898 C 0.02413 0.01829 0.02413 0.01782 0.02378 0.0169 C 0.02344 0.01643 0.02309 0.01597 0.02257 0.01551 C 0.02239 0.01505 0.02222 0.01435 0.02187 0.01412 C 0.02118 0.01296 0.02066 0.01273 0.01979 0.01181 C 0.01962 0.01134 0.01944 0.01065 0.0191 0.01042 C 0.0158 0.00671 0.01788 0.00926 0.01545 0.00787 C 0.01232 0.00602 0.01597 0.00764 0.01319 0.00648 C 0.01285 0.00625 0.01076 0.00393 0.01042 0.0037 C 0.00955 0.00347 0.00868 0.00324 0.00781 0.00278 C 0.00746 0.00255 0.00712 0.00255 0.00677 0.00231 C 0.00607 0.00185 0.00573 0.00139 0.00503 0.00116 C 0.00434 0.00093 0.00347 0.00046 0.00278 3.7037E-7 L -0.00087 3.7037E-7 Z " pathEditMode="relative" rAng="0" ptsTypes="AAAAAAAAAAAAAAAAAAAAAAAAAAAAAAAAAAAAAAAAAAAAAAAAAAAAAAAAAAAAAAAAAAAAAAAAAAAAAAAAAA">
                                      <p:cBhvr>
                                        <p:cTn id="32" dur="2250" fill="hold"/>
                                        <p:tgtEl>
                                          <p:spTgt spid="19"/>
                                        </p:tgtEl>
                                        <p:attrNameLst>
                                          <p:attrName>ppt_x</p:attrName>
                                          <p:attrName>ppt_y</p:attrName>
                                        </p:attrNameLst>
                                      </p:cBhvr>
                                      <p:rCtr x="-208" y="5440"/>
                                    </p:animMotion>
                                  </p:childTnLst>
                                </p:cTn>
                              </p:par>
                            </p:childTnLst>
                          </p:cTn>
                        </p:par>
                        <p:par>
                          <p:cTn id="33" fill="hold">
                            <p:stCondLst>
                              <p:cond delay="9250"/>
                            </p:stCondLst>
                            <p:childTnLst>
                              <p:par>
                                <p:cTn id="34" presetID="10" presetClass="exit" presetSubtype="0" fill="hold" nodeType="afterEffect">
                                  <p:stCondLst>
                                    <p:cond delay="0"/>
                                  </p:stCondLst>
                                  <p:childTnLst>
                                    <p:animEffect transition="out" filter="fade">
                                      <p:cBhvr>
                                        <p:cTn id="35" dur="500"/>
                                        <p:tgtEl>
                                          <p:spTgt spid="19"/>
                                        </p:tgtEl>
                                      </p:cBhvr>
                                    </p:animEffect>
                                    <p:set>
                                      <p:cBhvr>
                                        <p:cTn id="36" dur="1" fill="hold">
                                          <p:stCondLst>
                                            <p:cond delay="499"/>
                                          </p:stCondLst>
                                        </p:cTn>
                                        <p:tgtEl>
                                          <p:spTgt spid="19"/>
                                        </p:tgtEl>
                                        <p:attrNameLst>
                                          <p:attrName>style.visibility</p:attrName>
                                        </p:attrNameLst>
                                      </p:cBhvr>
                                      <p:to>
                                        <p:strVal val="hidden"/>
                                      </p:to>
                                    </p:set>
                                  </p:childTnLst>
                                </p:cTn>
                              </p:par>
                            </p:childTnLst>
                          </p:cTn>
                        </p:par>
                        <p:par>
                          <p:cTn id="37" fill="hold">
                            <p:stCondLst>
                              <p:cond delay="9750"/>
                            </p:stCondLst>
                            <p:childTnLst>
                              <p:par>
                                <p:cTn id="38" presetID="10" presetClass="entr" presetSubtype="0"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10250"/>
                            </p:stCondLst>
                            <p:childTnLst>
                              <p:par>
                                <p:cTn id="42" presetID="0" presetClass="path" presetSubtype="0" accel="50000" decel="50000" fill="hold" nodeType="afterEffect">
                                  <p:stCondLst>
                                    <p:cond delay="0"/>
                                  </p:stCondLst>
                                  <p:childTnLst>
                                    <p:animMotion origin="layout" path="M -0.00052 1.85185E-6 L -0.00191 0.12801 C -0.00191 0.13009 -0.00191 0.13217 -0.00191 0.13449 C -0.00173 0.13518 -0.00139 0.13588 -0.00104 0.13611 C -0.00017 0.1368 0.00191 0.1375 0.00295 0.13773 C 0.00347 0.13819 0.00382 0.13866 0.00434 0.13889 C 0.00556 0.13935 0.00764 0.14028 0.00764 0.14051 C 0.01059 0.14004 0.01354 0.13981 0.01667 0.13958 C 0.01702 0.13935 0.01754 0.13912 0.01806 0.13889 C 0.01893 0.13866 0.01945 0.13842 0.01997 0.13819 C 0.02344 0.13518 0.0191 0.13889 0.02257 0.1368 C 0.02275 0.13634 0.02309 0.13611 0.02344 0.13565 C 0.02535 0.13449 0.02448 0.13611 0.02535 0.13403 " pathEditMode="relative" rAng="0" ptsTypes="AAAAAAAAAAAAA">
                                      <p:cBhvr>
                                        <p:cTn id="43" dur="2250" fill="hold"/>
                                        <p:tgtEl>
                                          <p:spTgt spid="23"/>
                                        </p:tgtEl>
                                        <p:attrNameLst>
                                          <p:attrName>ppt_x</p:attrName>
                                          <p:attrName>ppt_y</p:attrName>
                                        </p:attrNameLst>
                                      </p:cBhvr>
                                      <p:rCtr x="1215" y="7014"/>
                                    </p:animMotion>
                                  </p:childTnLst>
                                </p:cTn>
                              </p:par>
                            </p:childTnLst>
                          </p:cTn>
                        </p:par>
                        <p:par>
                          <p:cTn id="44" fill="hold">
                            <p:stCondLst>
                              <p:cond delay="12500"/>
                            </p:stCondLst>
                            <p:childTnLst>
                              <p:par>
                                <p:cTn id="45" presetID="10" presetClass="exit" presetSubtype="0" fill="hold" nodeType="afterEffect">
                                  <p:stCondLst>
                                    <p:cond delay="0"/>
                                  </p:stCondLst>
                                  <p:childTnLst>
                                    <p:animEffect transition="out" filter="fade">
                                      <p:cBhvr>
                                        <p:cTn id="46" dur="500"/>
                                        <p:tgtEl>
                                          <p:spTgt spid="23"/>
                                        </p:tgtEl>
                                      </p:cBhvr>
                                    </p:animEffect>
                                    <p:set>
                                      <p:cBhvr>
                                        <p:cTn id="47" dur="1" fill="hold">
                                          <p:stCondLst>
                                            <p:cond delay="499"/>
                                          </p:stCondLst>
                                        </p:cTn>
                                        <p:tgtEl>
                                          <p:spTgt spid="23"/>
                                        </p:tgtEl>
                                        <p:attrNameLst>
                                          <p:attrName>style.visibility</p:attrName>
                                        </p:attrNameLst>
                                      </p:cBhvr>
                                      <p:to>
                                        <p:strVal val="hidden"/>
                                      </p:to>
                                    </p:set>
                                  </p:childTnLst>
                                </p:cTn>
                              </p:par>
                            </p:childTnLst>
                          </p:cTn>
                        </p:par>
                        <p:par>
                          <p:cTn id="48" fill="hold">
                            <p:stCondLst>
                              <p:cond delay="13000"/>
                            </p:stCondLst>
                            <p:childTnLst>
                              <p:par>
                                <p:cTn id="49" presetID="10" presetClass="entr" presetSubtype="0"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par>
                          <p:cTn id="52" fill="hold">
                            <p:stCondLst>
                              <p:cond delay="13500"/>
                            </p:stCondLst>
                            <p:childTnLst>
                              <p:par>
                                <p:cTn id="53" presetID="42" presetClass="path" presetSubtype="0" accel="50000" decel="50000" fill="hold" nodeType="afterEffect">
                                  <p:stCondLst>
                                    <p:cond delay="0"/>
                                  </p:stCondLst>
                                  <p:childTnLst>
                                    <p:animMotion origin="layout" path="M -4.44444E-6 3.7037E-6 L 0.04514 3.7037E-6 " pathEditMode="relative" rAng="0" ptsTypes="AA">
                                      <p:cBhvr>
                                        <p:cTn id="54" dur="1250" fill="hold"/>
                                        <p:tgtEl>
                                          <p:spTgt spid="24"/>
                                        </p:tgtEl>
                                        <p:attrNameLst>
                                          <p:attrName>ppt_x</p:attrName>
                                          <p:attrName>ppt_y</p:attrName>
                                        </p:attrNameLst>
                                      </p:cBhvr>
                                      <p:rCtr x="2257" y="0"/>
                                    </p:animMotion>
                                  </p:childTnLst>
                                </p:cTn>
                              </p:par>
                            </p:childTnLst>
                          </p:cTn>
                        </p:par>
                        <p:par>
                          <p:cTn id="55" fill="hold">
                            <p:stCondLst>
                              <p:cond delay="14750"/>
                            </p:stCondLst>
                            <p:childTnLst>
                              <p:par>
                                <p:cTn id="56" presetID="10" presetClass="exit" presetSubtype="0" fill="hold" nodeType="afterEffect">
                                  <p:stCondLst>
                                    <p:cond delay="0"/>
                                  </p:stCondLst>
                                  <p:childTnLst>
                                    <p:animEffect transition="out" filter="fade">
                                      <p:cBhvr>
                                        <p:cTn id="57" dur="500"/>
                                        <p:tgtEl>
                                          <p:spTgt spid="24"/>
                                        </p:tgtEl>
                                      </p:cBhvr>
                                    </p:animEffect>
                                    <p:set>
                                      <p:cBhvr>
                                        <p:cTn id="58" dur="1" fill="hold">
                                          <p:stCondLst>
                                            <p:cond delay="499"/>
                                          </p:stCondLst>
                                        </p:cTn>
                                        <p:tgtEl>
                                          <p:spTgt spid="24"/>
                                        </p:tgtEl>
                                        <p:attrNameLst>
                                          <p:attrName>style.visibility</p:attrName>
                                        </p:attrNameLst>
                                      </p:cBhvr>
                                      <p:to>
                                        <p:strVal val="hidden"/>
                                      </p:to>
                                    </p:set>
                                  </p:childTnLst>
                                </p:cTn>
                              </p:par>
                            </p:childTnLst>
                          </p:cTn>
                        </p:par>
                        <p:par>
                          <p:cTn id="59" fill="hold">
                            <p:stCondLst>
                              <p:cond delay="15250"/>
                            </p:stCondLst>
                            <p:childTnLst>
                              <p:par>
                                <p:cTn id="60" presetID="10" presetClass="entr" presetSubtype="0" fill="hold"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childTnLst>
                          </p:cTn>
                        </p:par>
                        <p:par>
                          <p:cTn id="63" fill="hold">
                            <p:stCondLst>
                              <p:cond delay="15750"/>
                            </p:stCondLst>
                            <p:childTnLst>
                              <p:par>
                                <p:cTn id="64" presetID="0" presetClass="path" presetSubtype="0" accel="50000" decel="50000" fill="hold" nodeType="afterEffect">
                                  <p:stCondLst>
                                    <p:cond delay="0"/>
                                  </p:stCondLst>
                                  <p:childTnLst>
                                    <p:animMotion origin="layout" path="M -0.00104 -2.59259E-6 L -0.00503 0.17107 L 0.00018 0.1 C 0.00105 0.09769 0.00139 0.09491 0.00243 0.09283 C 0.00278 0.09144 0.00365 0.09074 0.00434 0.08982 C 0.00573 0.08866 0.0066 0.08797 0.00782 0.08727 L 0.02257 0.07408 L 0.02882 0.07222 C 0.03004 0.07176 0.03108 0.0713 0.03212 0.07107 C 0.03473 0.07084 0.03733 0.0706 0.03993 0.07037 C 0.04132 0.0706 0.04289 0.0706 0.0441 0.07107 C 0.0448 0.07153 0.04532 0.07246 0.04618 0.07315 C 0.04671 0.07361 0.04757 0.07361 0.04809 0.07408 C 0.04862 0.07477 0.04914 0.07523 0.04966 0.07593 C 0.05 0.07662 0.05052 0.07778 0.05087 0.07871 C 0.05174 0.0801 0.05226 0.08125 0.05313 0.08218 C 0.05417 0.0875 0.05382 0.08426 0.05382 0.09167 L 0.04966 0.15695 C 0.05035 0.15926 0.05105 0.16181 0.05174 0.16435 C 0.05191 0.16505 0.05174 0.16644 0.05226 0.1669 C 0.05313 0.16783 0.05417 0.1676 0.05521 0.16806 L 0.06789 0.1669 " pathEditMode="relative" rAng="0" ptsTypes="AAAAAAAAAAAAAAAAAAAAAA">
                                      <p:cBhvr>
                                        <p:cTn id="65" dur="2250" fill="hold"/>
                                        <p:tgtEl>
                                          <p:spTgt spid="25"/>
                                        </p:tgtEl>
                                        <p:attrNameLst>
                                          <p:attrName>ppt_x</p:attrName>
                                          <p:attrName>ppt_y</p:attrName>
                                        </p:attrNameLst>
                                      </p:cBhvr>
                                      <p:rCtr x="3247" y="8542"/>
                                    </p:animMotion>
                                  </p:childTnLst>
                                </p:cTn>
                              </p:par>
                            </p:childTnLst>
                          </p:cTn>
                        </p:par>
                        <p:par>
                          <p:cTn id="66" fill="hold">
                            <p:stCondLst>
                              <p:cond delay="18000"/>
                            </p:stCondLst>
                            <p:childTnLst>
                              <p:par>
                                <p:cTn id="67" presetID="10" presetClass="exit" presetSubtype="0" fill="hold" nodeType="afterEffect">
                                  <p:stCondLst>
                                    <p:cond delay="0"/>
                                  </p:stCondLst>
                                  <p:childTnLst>
                                    <p:animEffect transition="out" filter="fade">
                                      <p:cBhvr>
                                        <p:cTn id="68" dur="500"/>
                                        <p:tgtEl>
                                          <p:spTgt spid="25"/>
                                        </p:tgtEl>
                                      </p:cBhvr>
                                    </p:animEffect>
                                    <p:set>
                                      <p:cBhvr>
                                        <p:cTn id="69" dur="1" fill="hold">
                                          <p:stCondLst>
                                            <p:cond delay="499"/>
                                          </p:stCondLst>
                                        </p:cTn>
                                        <p:tgtEl>
                                          <p:spTgt spid="25"/>
                                        </p:tgtEl>
                                        <p:attrNameLst>
                                          <p:attrName>style.visibility</p:attrName>
                                        </p:attrNameLst>
                                      </p:cBhvr>
                                      <p:to>
                                        <p:strVal val="hidden"/>
                                      </p:to>
                                    </p:set>
                                  </p:childTnLst>
                                </p:cTn>
                              </p:par>
                            </p:childTnLst>
                          </p:cTn>
                        </p:par>
                        <p:par>
                          <p:cTn id="70" fill="hold">
                            <p:stCondLst>
                              <p:cond delay="18500"/>
                            </p:stCondLst>
                            <p:childTnLst>
                              <p:par>
                                <p:cTn id="71" presetID="10" presetClass="entr" presetSubtype="0"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par>
                          <p:cTn id="74" fill="hold">
                            <p:stCondLst>
                              <p:cond delay="19000"/>
                            </p:stCondLst>
                            <p:childTnLst>
                              <p:par>
                                <p:cTn id="75" presetID="0" presetClass="path" presetSubtype="0" accel="50000" decel="50000" fill="hold" nodeType="afterEffect">
                                  <p:stCondLst>
                                    <p:cond delay="0"/>
                                  </p:stCondLst>
                                  <p:childTnLst>
                                    <p:animMotion origin="layout" path="M 3.61111E-6 4.07407E-6 L 3.61111E-6 0.00023 C 0.00573 -0.00116 0.00139 -0.00024 0.00573 -0.00139 C 0.00659 -0.00139 0.00746 -0.00139 0.00833 -0.00186 C 0.00955 -0.00209 0.01076 -0.00232 0.01198 -0.00301 C 0.01267 -0.00348 0.01354 -0.00417 0.01423 -0.00417 L 0.01736 -0.00487 L 0.02066 -0.00672 C 0.021 -0.00695 0.02135 -0.00741 0.02187 -0.00741 C 0.02257 -0.00741 0.02413 -0.00787 0.02482 -0.00857 C 0.02517 -0.0088 0.02552 -0.00949 0.02604 -0.00973 C 0.02639 -0.01019 0.02691 -0.01019 0.02743 -0.01042 C 0.02777 -0.01065 0.02812 -0.01088 0.02864 -0.01112 C 0.02934 -0.01181 0.03003 -0.01297 0.03073 -0.01343 C 0.03125 -0.01366 0.03159 -0.01366 0.03194 -0.01389 C 0.03541 -0.01713 0.03316 -0.01528 0.03541 -0.01829 C 0.03559 -0.01875 0.03611 -0.01922 0.03645 -0.01968 C 0.03698 -0.02014 0.03802 -0.02199 0.03802 -0.02176 C 0.03802 -0.02269 0.03802 -0.02362 0.03836 -0.02454 C 0.03958 -0.02917 0.03871 -0.02338 0.03941 -0.02801 C 0.03975 -0.02963 0.0401 -0.03125 0.0401 -0.03287 C 0.04045 -0.03542 0.04062 -0.03797 0.04097 -0.04028 C 0.04097 -0.04074 0.04132 -0.04144 0.04149 -0.04213 C 0.04132 -0.04699 0.04132 -0.05162 0.04097 -0.05672 C 0.0408 -0.05787 0.0401 -0.06088 0.03941 -0.06227 C 0.03923 -0.06274 0.03871 -0.06297 0.03836 -0.0632 C 0.03802 -0.06389 0.03767 -0.06482 0.03732 -0.06505 C 0.03645 -0.06574 0.03576 -0.06598 0.03489 -0.06644 L 0.03281 -0.0676 C 0.03229 -0.06783 0.03194 -0.06829 0.03159 -0.06829 C 0.02743 -0.06922 0.02951 -0.06875 0.02482 -0.06922 C 0.02187 -0.06922 0.01909 -0.06922 0.01614 -0.06829 C 0.0158 -0.06806 0.01545 -0.06783 0.0151 -0.0676 C 0.01441 -0.06737 0.01389 -0.06737 0.01319 -0.06713 C 0.01215 -0.06667 0.01007 -0.06574 0.01007 -0.06551 C 0.00989 -0.06528 0.00972 -0.06482 0.00937 -0.06459 C 0.00868 -0.06389 0.00659 -0.06343 0.00607 -0.0632 C 0.00277 -0.06158 0.00677 -0.06389 0.00416 -0.06158 C 0.00382 -0.06135 0.00347 -0.06112 0.00295 -0.06088 C 0.00277 -0.06042 0.00225 -0.05996 0.00191 -0.05973 C 0.00139 -0.05926 0.00086 -0.05903 0.00034 -0.05834 C -0.00018 -0.05764 -0.00052 -0.05672 -0.00122 -0.05602 L -0.00226 -0.05487 C -0.00417 -0.05 -0.00157 -0.05602 -0.004 -0.05162 C -0.00469 -0.0507 -0.00521 -0.04885 -0.00556 -0.04746 C -0.00677 -0.04422 -0.0066 -0.04468 -0.00799 -0.0426 C -0.00799 -0.04098 -0.00851 -0.03936 -0.00868 -0.03797 C -0.0092 -0.03241 -0.00886 -0.03542 -0.0092 -0.02917 C -0.0092 -0.01621 -0.0092 -0.00324 -0.00903 0.00972 C -0.00886 0.01365 -0.00903 0.01759 -0.00816 0.02129 C -0.00782 0.02338 -0.00782 0.02361 -0.00747 0.02546 C -0.0073 0.02662 -0.0073 0.02754 -0.00712 0.0287 C -0.00695 0.02963 -0.0066 0.03101 -0.00643 0.03217 C -0.00625 0.03287 -0.00591 0.0368 -0.00556 0.03773 C -0.00539 0.03842 -0.00521 0.03888 -0.00486 0.03958 C -0.00469 0.04027 -0.00469 0.04097 -0.00452 0.04143 C -0.004 0.04305 -0.0033 0.0449 -0.00261 0.04629 C -0.00226 0.04676 -0.00191 0.04699 -0.00139 0.04745 C -0.00122 0.04791 -0.00105 0.04838 -0.0007 0.04861 C 0.00052 0.04953 0.00173 0.05 0.00295 0.05046 C 0.00399 0.05092 0.00468 0.05162 0.00573 0.05185 C 0.00694 0.05208 0.0085 0.05208 0.00989 0.05231 C 0.01007 0.05254 0.01059 0.05277 0.01093 0.05301 C 0.01198 0.05347 0.01406 0.05393 0.0151 0.05439 C 0.01718 0.05393 0.01788 0.05393 0.01944 0.05301 C 0.02031 0.05254 0.021 0.05185 0.02187 0.05185 L 0.02517 0.05115 C 0.02691 0.05069 0.03038 0.04976 0.03038 0.05 C 0.03107 0.04953 0.03159 0.04884 0.03229 0.04861 C 0.03316 0.04814 0.03472 0.04814 0.03576 0.04745 C 0.0368 0.04676 0.03941 0.04375 0.03993 0.04189 L 0.0401 0.04074 " pathEditMode="relative" rAng="0" ptsTypes="AAAAAAAAAAAAAAAAAAAAAAAAAAAAAAAAAAAAAAAAAAAAAAAAAAAAAAAAAAAAAAAAAAAAAAAA">
                                      <p:cBhvr>
                                        <p:cTn id="76" dur="2250" fill="hold"/>
                                        <p:tgtEl>
                                          <p:spTgt spid="26"/>
                                        </p:tgtEl>
                                        <p:attrNameLst>
                                          <p:attrName>ppt_x</p:attrName>
                                          <p:attrName>ppt_y</p:attrName>
                                        </p:attrNameLst>
                                      </p:cBhvr>
                                      <p:rCtr x="1615" y="-741"/>
                                    </p:animMotion>
                                  </p:childTnLst>
                                </p:cTn>
                              </p:par>
                            </p:childTnLst>
                          </p:cTn>
                        </p:par>
                        <p:par>
                          <p:cTn id="77" fill="hold">
                            <p:stCondLst>
                              <p:cond delay="21250"/>
                            </p:stCondLst>
                            <p:childTnLst>
                              <p:par>
                                <p:cTn id="78" presetID="10" presetClass="exit" presetSubtype="0" fill="hold" nodeType="afterEffect">
                                  <p:stCondLst>
                                    <p:cond delay="0"/>
                                  </p:stCondLst>
                                  <p:childTnLst>
                                    <p:animEffect transition="out" filter="fade">
                                      <p:cBhvr>
                                        <p:cTn id="79" dur="500"/>
                                        <p:tgtEl>
                                          <p:spTgt spid="26"/>
                                        </p:tgtEl>
                                      </p:cBhvr>
                                    </p:animEffect>
                                    <p:set>
                                      <p:cBhvr>
                                        <p:cTn id="80" dur="1" fill="hold">
                                          <p:stCondLst>
                                            <p:cond delay="499"/>
                                          </p:stCondLst>
                                        </p:cTn>
                                        <p:tgtEl>
                                          <p:spTgt spid="26"/>
                                        </p:tgtEl>
                                        <p:attrNameLst>
                                          <p:attrName>style.visibility</p:attrName>
                                        </p:attrNameLst>
                                      </p:cBhvr>
                                      <p:to>
                                        <p:strVal val="hidden"/>
                                      </p:to>
                                    </p:set>
                                  </p:childTnLst>
                                </p:cTn>
                              </p:par>
                            </p:childTnLst>
                          </p:cTn>
                        </p:par>
                        <p:par>
                          <p:cTn id="81" fill="hold">
                            <p:stCondLst>
                              <p:cond delay="21750"/>
                            </p:stCondLst>
                            <p:childTnLst>
                              <p:par>
                                <p:cTn id="82" presetID="10" presetClass="entr" presetSubtype="0" fill="hold"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childTnLst>
                          </p:cTn>
                        </p:par>
                        <p:par>
                          <p:cTn id="85" fill="hold">
                            <p:stCondLst>
                              <p:cond delay="22250"/>
                            </p:stCondLst>
                            <p:childTnLst>
                              <p:par>
                                <p:cTn id="86" presetID="0" presetClass="path" presetSubtype="0" accel="50000" decel="50000" fill="hold" nodeType="afterEffect">
                                  <p:stCondLst>
                                    <p:cond delay="0"/>
                                  </p:stCondLst>
                                  <p:childTnLst>
                                    <p:animMotion origin="layout" path="M -0.00035 0 L -0.00035 0.10995 L 0.00416 0.03171 C 0.00538 0.0287 0.00677 0.02569 0.00798 0.02222 C 0.00937 0.01829 0.0092 0.01481 0.01163 0.01181 C 0.0125 0.01088 0.01354 0.01042 0.01441 0.00949 C 0.0151 0.00856 0.01545 0.00741 0.01632 0.00718 C 0.01979 0.00509 0.02361 0.00394 0.02743 0.00231 C 0.02829 0.00208 0.02934 0.00185 0.0302 0.00116 C 0.03263 -0.00093 0.0335 -0.00231 0.03663 -0.00255 C 0.04218 -0.00255 0.04774 -0.00255 0.05347 -0.00255 " pathEditMode="relative" rAng="0" ptsTypes="AAAAAAAAAAA">
                                      <p:cBhvr>
                                        <p:cTn id="87" dur="2250" fill="hold"/>
                                        <p:tgtEl>
                                          <p:spTgt spid="27"/>
                                        </p:tgtEl>
                                        <p:attrNameLst>
                                          <p:attrName>ppt_x</p:attrName>
                                          <p:attrName>ppt_y</p:attrName>
                                        </p:attrNameLst>
                                      </p:cBhvr>
                                      <p:rCtr x="2691" y="5370"/>
                                    </p:animMotion>
                                  </p:childTnLst>
                                </p:cTn>
                              </p:par>
                            </p:childTnLst>
                          </p:cTn>
                        </p:par>
                        <p:par>
                          <p:cTn id="88" fill="hold">
                            <p:stCondLst>
                              <p:cond delay="24500"/>
                            </p:stCondLst>
                            <p:childTnLst>
                              <p:par>
                                <p:cTn id="89" presetID="10" presetClass="exit" presetSubtype="0" fill="hold" nodeType="afterEffect">
                                  <p:stCondLst>
                                    <p:cond delay="0"/>
                                  </p:stCondLst>
                                  <p:childTnLst>
                                    <p:animEffect transition="out" filter="fade">
                                      <p:cBhvr>
                                        <p:cTn id="90" dur="500"/>
                                        <p:tgtEl>
                                          <p:spTgt spid="27"/>
                                        </p:tgtEl>
                                      </p:cBhvr>
                                    </p:animEffect>
                                    <p:set>
                                      <p:cBhvr>
                                        <p:cTn id="91"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22" name="Explosion 1 21"/>
          <p:cNvSpPr/>
          <p:nvPr/>
        </p:nvSpPr>
        <p:spPr>
          <a:xfrm>
            <a:off x="2479824" y="2393519"/>
            <a:ext cx="4608512" cy="4608512"/>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Rounded Corners 15">
            <a:extLst>
              <a:ext uri="{FF2B5EF4-FFF2-40B4-BE49-F238E27FC236}">
                <a16:creationId xmlns:a16="http://schemas.microsoft.com/office/drawing/2014/main" xmlns="" id="{B3E7A0D5-36EC-4F2A-AFCF-B1CFD7242B86}"/>
              </a:ext>
            </a:extLst>
          </p:cNvPr>
          <p:cNvSpPr/>
          <p:nvPr/>
        </p:nvSpPr>
        <p:spPr>
          <a:xfrm>
            <a:off x="683569" y="980728"/>
            <a:ext cx="7776863" cy="100811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read words containing </a:t>
            </a:r>
          </a:p>
          <a:p>
            <a:pPr algn="ctr"/>
            <a:r>
              <a:rPr lang="en-GB" sz="2400" b="1" dirty="0" err="1">
                <a:solidFill>
                  <a:schemeClr val="tx1"/>
                </a:solidFill>
                <a:latin typeface="Twinkl" pitchFamily="50" charset="0"/>
              </a:rPr>
              <a:t>kn</a:t>
            </a:r>
            <a:r>
              <a:rPr lang="en-GB" sz="2400" b="1" dirty="0">
                <a:solidFill>
                  <a:schemeClr val="tx1"/>
                </a:solidFill>
                <a:latin typeface="Twinkl" pitchFamily="50" charset="0"/>
              </a:rPr>
              <a:t> </a:t>
            </a:r>
            <a:r>
              <a:rPr lang="en-GB" sz="2400" dirty="0">
                <a:solidFill>
                  <a:schemeClr val="tx1"/>
                </a:solidFill>
                <a:latin typeface="Twinkl" pitchFamily="50" charset="0"/>
              </a:rPr>
              <a:t>saying /n</a:t>
            </a:r>
            <a:r>
              <a:rPr lang="en-GB" sz="2400" dirty="0" smtClean="0">
                <a:solidFill>
                  <a:schemeClr val="tx1"/>
                </a:solidFill>
                <a:latin typeface="Twinkl" pitchFamily="50" charset="0"/>
              </a:rPr>
              <a:t>/.</a:t>
            </a:r>
            <a:endParaRPr lang="en-GB" sz="2400" dirty="0">
              <a:solidFill>
                <a:schemeClr val="tx1"/>
              </a:solidFill>
              <a:latin typeface="Twinkl" pitchFamily="50" charset="0"/>
            </a:endParaRPr>
          </a:p>
        </p:txBody>
      </p:sp>
      <p:pic>
        <p:nvPicPr>
          <p:cNvPr id="29" name="Picture 2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83768" y="2420888"/>
            <a:ext cx="3424913" cy="6858000"/>
          </a:xfrm>
          <a:prstGeom prst="rect">
            <a:avLst/>
          </a:prstGeom>
        </p:spPr>
      </p:pic>
    </p:spTree>
    <p:extLst>
      <p:ext uri="{BB962C8B-B14F-4D97-AF65-F5344CB8AC3E}">
        <p14:creationId xmlns:p14="http://schemas.microsoft.com/office/powerpoint/2010/main" val="6568396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31800"/>
            <a:ext cx="8204200" cy="5974667"/>
          </a:xfrm>
          <a:prstGeom prst="roundRect">
            <a:avLst>
              <a:gd name="adj" fmla="val 2496"/>
            </a:avLst>
          </a:prstGeom>
          <a:ln w="28575">
            <a:solidFill>
              <a:schemeClr val="bg1"/>
            </a:solidFill>
          </a:ln>
        </p:spPr>
      </p:pic>
      <p:sp>
        <p:nvSpPr>
          <p:cNvPr id="9"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were bored. It was raining and they had been inside all day. “Hey, we haven’t used the magic book for a while,” said Kit. </a:t>
            </a:r>
          </a:p>
          <a:p>
            <a:r>
              <a:rPr lang="en-GB" sz="2000" dirty="0">
                <a:solidFill>
                  <a:schemeClr val="tx1"/>
                </a:solidFill>
                <a:latin typeface="Twinkl" pitchFamily="50" charset="0"/>
              </a:rPr>
              <a:t>“Hmm… but where would we go?” sighed Sam. </a:t>
            </a:r>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7864" y="3108748"/>
            <a:ext cx="1263962" cy="20320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3327" y="3007148"/>
            <a:ext cx="1397681" cy="2133600"/>
          </a:xfrm>
          <a:prstGeom prst="rect">
            <a:avLst/>
          </a:prstGeom>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t="14055" b="16554"/>
          <a:stretch/>
        </p:blipFill>
        <p:spPr>
          <a:xfrm>
            <a:off x="3276601" y="1254369"/>
            <a:ext cx="2576350" cy="1226364"/>
          </a:xfrm>
          <a:prstGeom prst="rect">
            <a:avLst/>
          </a:prstGeom>
        </p:spPr>
      </p:pic>
    </p:spTree>
    <p:extLst>
      <p:ext uri="{BB962C8B-B14F-4D97-AF65-F5344CB8AC3E}">
        <p14:creationId xmlns:p14="http://schemas.microsoft.com/office/powerpoint/2010/main" val="8432681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28878"/>
            <a:ext cx="8204200" cy="5947645"/>
          </a:xfrm>
          <a:prstGeom prst="roundRect">
            <a:avLst>
              <a:gd name="adj" fmla="val 249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39536"/>
          <a:stretch/>
        </p:blipFill>
        <p:spPr>
          <a:xfrm>
            <a:off x="6148144" y="2229855"/>
            <a:ext cx="2600011" cy="4146668"/>
          </a:xfrm>
          <a:prstGeom prst="rect">
            <a:avLst/>
          </a:prstGeom>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b="47090"/>
          <a:stretch/>
        </p:blipFill>
        <p:spPr>
          <a:xfrm>
            <a:off x="5170592" y="2747964"/>
            <a:ext cx="2152917" cy="3628560"/>
          </a:xfrm>
          <a:prstGeom prst="rect">
            <a:avLst/>
          </a:prstGeom>
        </p:spPr>
      </p:pic>
      <p:sp>
        <p:nvSpPr>
          <p:cNvPr id="9"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“Hey, do you know what is happening outside?” asked Sam, suddenly running across to the window. “There is a big truck moving furniture into the empty house across the road!”</a:t>
            </a:r>
          </a:p>
        </p:txBody>
      </p:sp>
    </p:spTree>
    <p:extLst>
      <p:ext uri="{BB962C8B-B14F-4D97-AF65-F5344CB8AC3E}">
        <p14:creationId xmlns:p14="http://schemas.microsoft.com/office/powerpoint/2010/main" val="2899510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28878"/>
            <a:ext cx="8204200" cy="5947645"/>
          </a:xfrm>
          <a:prstGeom prst="roundRect">
            <a:avLst>
              <a:gd name="adj" fmla="val 249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39536"/>
          <a:stretch/>
        </p:blipFill>
        <p:spPr>
          <a:xfrm>
            <a:off x="6148144" y="2229855"/>
            <a:ext cx="2600011" cy="4146668"/>
          </a:xfrm>
          <a:prstGeom prst="rect">
            <a:avLst/>
          </a:prstGeom>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b="47090"/>
          <a:stretch/>
        </p:blipFill>
        <p:spPr>
          <a:xfrm>
            <a:off x="5170592" y="2747964"/>
            <a:ext cx="2152917" cy="3628560"/>
          </a:xfrm>
          <a:prstGeom prst="rect">
            <a:avLst/>
          </a:prstGeom>
        </p:spPr>
      </p:pic>
      <p:sp>
        <p:nvSpPr>
          <p:cNvPr id="9"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“Ooh, look!” said Kit. “There are children our own age moving in. Let’s let them finish unloading, then we’ll go and introduce ourselves.”</a:t>
            </a:r>
          </a:p>
        </p:txBody>
      </p:sp>
    </p:spTree>
    <p:extLst>
      <p:ext uri="{BB962C8B-B14F-4D97-AF65-F5344CB8AC3E}">
        <p14:creationId xmlns:p14="http://schemas.microsoft.com/office/powerpoint/2010/main" val="692991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Rectangle: Rounded Corners 20">
            <a:extLst>
              <a:ext uri="{FF2B5EF4-FFF2-40B4-BE49-F238E27FC236}">
                <a16:creationId xmlns:a16="http://schemas.microsoft.com/office/drawing/2014/main" xmlns="" id="{952826CA-6601-45AE-9934-869E8EDAD2E8}"/>
              </a:ext>
            </a:extLst>
          </p:cNvPr>
          <p:cNvSpPr/>
          <p:nvPr/>
        </p:nvSpPr>
        <p:spPr>
          <a:xfrm>
            <a:off x="684213" y="908720"/>
            <a:ext cx="7775575" cy="66684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In some words, the /n/ sound has a </a:t>
            </a:r>
            <a:r>
              <a:rPr lang="en-GB" b="1" dirty="0">
                <a:solidFill>
                  <a:schemeClr val="tx1"/>
                </a:solidFill>
                <a:latin typeface="Twinkl" pitchFamily="50" charset="0"/>
              </a:rPr>
              <a:t>k</a:t>
            </a:r>
            <a:r>
              <a:rPr lang="en-GB" dirty="0">
                <a:solidFill>
                  <a:schemeClr val="tx1"/>
                </a:solidFill>
                <a:latin typeface="Twinkl" pitchFamily="50" charset="0"/>
              </a:rPr>
              <a:t> before it. The </a:t>
            </a:r>
            <a:r>
              <a:rPr lang="en-GB" b="1" dirty="0">
                <a:solidFill>
                  <a:schemeClr val="tx1"/>
                </a:solidFill>
                <a:latin typeface="Twinkl" pitchFamily="50" charset="0"/>
              </a:rPr>
              <a:t>k</a:t>
            </a:r>
            <a:r>
              <a:rPr lang="en-GB" dirty="0">
                <a:solidFill>
                  <a:schemeClr val="tx1"/>
                </a:solidFill>
                <a:latin typeface="Twinkl" pitchFamily="50" charset="0"/>
              </a:rPr>
              <a:t> is silent.</a:t>
            </a:r>
          </a:p>
        </p:txBody>
      </p:sp>
      <p:sp>
        <p:nvSpPr>
          <p:cNvPr id="12" name="Rectangle 11">
            <a:extLst>
              <a:ext uri="{FF2B5EF4-FFF2-40B4-BE49-F238E27FC236}">
                <a16:creationId xmlns:a16="http://schemas.microsoft.com/office/drawing/2014/main" xmlns="" id="{67E7079A-C714-453E-9F5C-637321D67454}"/>
              </a:ext>
            </a:extLst>
          </p:cNvPr>
          <p:cNvSpPr/>
          <p:nvPr/>
        </p:nvSpPr>
        <p:spPr>
          <a:xfrm>
            <a:off x="3606831" y="2276872"/>
            <a:ext cx="1930337" cy="830997"/>
          </a:xfrm>
          <a:prstGeom prst="rect">
            <a:avLst/>
          </a:prstGeom>
        </p:spPr>
        <p:txBody>
          <a:bodyPr wrap="none">
            <a:spAutoFit/>
          </a:bodyPr>
          <a:lstStyle/>
          <a:p>
            <a:pPr algn="ctr"/>
            <a:r>
              <a:rPr lang="en-GB" sz="4800" dirty="0" smtClean="0">
                <a:solidFill>
                  <a:srgbClr val="2DB6BC"/>
                </a:solidFill>
              </a:rPr>
              <a:t>kn</a:t>
            </a:r>
            <a:r>
              <a:rPr lang="en-GB" sz="4800" dirty="0" smtClean="0"/>
              <a:t>ight</a:t>
            </a:r>
            <a:endParaRPr lang="en-GB" sz="4800" dirty="0"/>
          </a:p>
        </p:txBody>
      </p:sp>
      <p:sp>
        <p:nvSpPr>
          <p:cNvPr id="13" name="Rectangle 12">
            <a:extLst>
              <a:ext uri="{FF2B5EF4-FFF2-40B4-BE49-F238E27FC236}">
                <a16:creationId xmlns:a16="http://schemas.microsoft.com/office/drawing/2014/main" xmlns="" id="{86EE65F7-1EFA-478E-AEA6-9032E2696B73}"/>
              </a:ext>
            </a:extLst>
          </p:cNvPr>
          <p:cNvSpPr/>
          <p:nvPr/>
        </p:nvSpPr>
        <p:spPr>
          <a:xfrm>
            <a:off x="3822436" y="3212976"/>
            <a:ext cx="1499129" cy="830997"/>
          </a:xfrm>
          <a:prstGeom prst="rect">
            <a:avLst/>
          </a:prstGeom>
        </p:spPr>
        <p:txBody>
          <a:bodyPr wrap="none">
            <a:spAutoFit/>
          </a:bodyPr>
          <a:lstStyle/>
          <a:p>
            <a:pPr algn="ctr"/>
            <a:r>
              <a:rPr lang="en-GB" sz="4800" dirty="0" smtClean="0">
                <a:solidFill>
                  <a:srgbClr val="2DB6BC"/>
                </a:solidFill>
              </a:rPr>
              <a:t>kn</a:t>
            </a:r>
            <a:r>
              <a:rPr lang="en-GB" sz="4800" dirty="0" smtClean="0"/>
              <a:t>ife</a:t>
            </a:r>
            <a:endParaRPr lang="en-GB" sz="4800" dirty="0"/>
          </a:p>
        </p:txBody>
      </p:sp>
      <p:sp>
        <p:nvSpPr>
          <p:cNvPr id="14" name="Rectangle 13">
            <a:extLst>
              <a:ext uri="{FF2B5EF4-FFF2-40B4-BE49-F238E27FC236}">
                <a16:creationId xmlns:a16="http://schemas.microsoft.com/office/drawing/2014/main" xmlns="" id="{0D2B600C-8A47-4B11-86FF-2699DC3B265A}"/>
              </a:ext>
            </a:extLst>
          </p:cNvPr>
          <p:cNvSpPr/>
          <p:nvPr/>
        </p:nvSpPr>
        <p:spPr>
          <a:xfrm>
            <a:off x="3880144" y="4149080"/>
            <a:ext cx="1383712" cy="830997"/>
          </a:xfrm>
          <a:prstGeom prst="rect">
            <a:avLst/>
          </a:prstGeom>
        </p:spPr>
        <p:txBody>
          <a:bodyPr wrap="none">
            <a:spAutoFit/>
          </a:bodyPr>
          <a:lstStyle/>
          <a:p>
            <a:pPr algn="ctr"/>
            <a:r>
              <a:rPr lang="en-GB" sz="4800" dirty="0" smtClean="0">
                <a:solidFill>
                  <a:srgbClr val="2DB6BC"/>
                </a:solidFill>
              </a:rPr>
              <a:t>kn</a:t>
            </a:r>
            <a:r>
              <a:rPr lang="en-GB" sz="4800" dirty="0" smtClean="0"/>
              <a:t>ot</a:t>
            </a:r>
            <a:endParaRPr lang="en-GB" sz="4800" dirty="0"/>
          </a:p>
        </p:txBody>
      </p:sp>
    </p:spTree>
    <p:extLst>
      <p:ext uri="{BB962C8B-B14F-4D97-AF65-F5344CB8AC3E}">
        <p14:creationId xmlns:p14="http://schemas.microsoft.com/office/powerpoint/2010/main" val="148226591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44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44000">
                                          <p:cBhvr additive="base">
                                            <p:cTn id="7" dur="500" fill="hold"/>
                                            <p:tgtEl>
                                              <p:spTgt spid="1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14:bounceEnd="50000">
                                          <p:cBhvr additive="base">
                                            <p:cTn id="12"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14:presetBounceEnd="50000">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14:bounceEnd="50000">
                                          <p:cBhvr additive="base">
                                            <p:cTn id="17"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5506" y="2273394"/>
            <a:ext cx="3612985" cy="3124709"/>
          </a:xfrm>
          <a:prstGeom prst="rect">
            <a:avLst/>
          </a:prstGeom>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9" name="Rectangle: Rounded Corners 20">
            <a:extLst>
              <a:ext uri="{FF2B5EF4-FFF2-40B4-BE49-F238E27FC236}">
                <a16:creationId xmlns:a16="http://schemas.microsoft.com/office/drawing/2014/main" xmlns="" id="{952826CA-6601-45AE-9934-869E8EDAD2E8}"/>
              </a:ext>
            </a:extLst>
          </p:cNvPr>
          <p:cNvSpPr/>
          <p:nvPr/>
        </p:nvSpPr>
        <p:spPr>
          <a:xfrm>
            <a:off x="684212" y="943438"/>
            <a:ext cx="7775575" cy="79208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Kit and Sam are watching the boxes being unloaded from the van. Click on the boxes to reveal a </a:t>
            </a:r>
            <a:r>
              <a:rPr lang="en-GB" b="1" dirty="0" err="1">
                <a:solidFill>
                  <a:schemeClr val="tx1"/>
                </a:solidFill>
                <a:latin typeface="Twinkl" pitchFamily="50" charset="0"/>
              </a:rPr>
              <a:t>kn</a:t>
            </a:r>
            <a:r>
              <a:rPr lang="en-GB" dirty="0">
                <a:solidFill>
                  <a:schemeClr val="tx1"/>
                </a:solidFill>
                <a:latin typeface="Twinkl" pitchFamily="50" charset="0"/>
              </a:rPr>
              <a:t> saying /n/ word to read.</a:t>
            </a:r>
          </a:p>
        </p:txBody>
      </p:sp>
      <p:grpSp>
        <p:nvGrpSpPr>
          <p:cNvPr id="11" name="Kit's teachings">
            <a:extLst>
              <a:ext uri="{FF2B5EF4-FFF2-40B4-BE49-F238E27FC236}">
                <a16:creationId xmlns=""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chemeClr val="accent6"/>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 xmlns:a16="http://schemas.microsoft.com/office/drawing/2014/main" id="{D63E1150-E0E9-4600-8006-0F9A404CD6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chemeClr val="accent6"/>
              </a:solidFill>
            </a:ln>
          </p:spPr>
        </p:pic>
      </p:grpSp>
      <p:sp>
        <p:nvSpPr>
          <p:cNvPr id="17" name="Kit's teaching bubble">
            <a:extLst>
              <a:ext uri="{FF2B5EF4-FFF2-40B4-BE49-F238E27FC236}">
                <a16:creationId xmlns="" xmlns:a16="http://schemas.microsoft.com/office/drawing/2014/main" id="{4F70B4BA-A660-436F-BCC3-8151C9561A39}"/>
              </a:ext>
            </a:extLst>
          </p:cNvPr>
          <p:cNvSpPr/>
          <p:nvPr/>
        </p:nvSpPr>
        <p:spPr>
          <a:xfrm>
            <a:off x="1403648" y="4155924"/>
            <a:ext cx="4463752" cy="917676"/>
          </a:xfrm>
          <a:prstGeom prst="wedgeRoundRectCallout">
            <a:avLst>
              <a:gd name="adj1" fmla="val -50011"/>
              <a:gd name="adj2" fmla="val 11637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‘k’ is usually silent when it comes before an ‘n’. This is often because of the way words were spelt in Old English. </a:t>
            </a:r>
          </a:p>
        </p:txBody>
      </p:sp>
      <p:sp>
        <p:nvSpPr>
          <p:cNvPr id="18" name="Close bubble">
            <a:extLst>
              <a:ext uri="{FF2B5EF4-FFF2-40B4-BE49-F238E27FC236}">
                <a16:creationId xmlns="" xmlns:a16="http://schemas.microsoft.com/office/drawing/2014/main" id="{FD1045FB-80F3-4CA9-AD92-7BAF646FF417}"/>
              </a:ext>
            </a:extLst>
          </p:cNvPr>
          <p:cNvSpPr/>
          <p:nvPr/>
        </p:nvSpPr>
        <p:spPr>
          <a:xfrm>
            <a:off x="5659484" y="409797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3679439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nextCondLst>
                <p:cond evt="onClick" delay="0">
                  <p:tgtEl>
                    <p:spTgt spid="11"/>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7" grpId="0" animBg="1"/>
      <p:bldP spid="17" grpId="1" animBg="1"/>
      <p:bldP spid="18" grpId="0" animBg="1"/>
      <p:bldP spid="18"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36970"/>
            <a:ext cx="8204200" cy="5963829"/>
          </a:xfrm>
          <a:prstGeom prst="roundRect">
            <a:avLst>
              <a:gd name="adj" fmla="val 249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Knight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477" y="4199488"/>
            <a:ext cx="964550" cy="834196"/>
          </a:xfrm>
          <a:prstGeom prst="rect">
            <a:avLst/>
          </a:prstGeom>
        </p:spPr>
      </p:pic>
      <p:pic>
        <p:nvPicPr>
          <p:cNvPr id="3" name="Knight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7361" y="4199488"/>
            <a:ext cx="822782" cy="839916"/>
          </a:xfrm>
          <a:prstGeom prst="rect">
            <a:avLst/>
          </a:prstGeom>
        </p:spPr>
      </p:pic>
      <p:sp>
        <p:nvSpPr>
          <p:cNvPr id="7" name="Knight"/>
          <p:cNvSpPr txBox="1"/>
          <p:nvPr/>
        </p:nvSpPr>
        <p:spPr>
          <a:xfrm>
            <a:off x="579591" y="3614713"/>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knight</a:t>
            </a:r>
            <a:endParaRPr lang="en-GB" sz="3200" b="1" dirty="0">
              <a:ln>
                <a:solidFill>
                  <a:sysClr val="windowText" lastClr="000000"/>
                </a:solidFill>
              </a:ln>
              <a:solidFill>
                <a:schemeClr val="bg1"/>
              </a:solidFill>
            </a:endParaRPr>
          </a:p>
        </p:txBody>
      </p:sp>
      <p:pic>
        <p:nvPicPr>
          <p:cNvPr id="19" name="Knee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0385" y="5176619"/>
            <a:ext cx="964550" cy="834196"/>
          </a:xfrm>
          <a:prstGeom prst="rect">
            <a:avLst/>
          </a:prstGeom>
        </p:spPr>
      </p:pic>
      <p:pic>
        <p:nvPicPr>
          <p:cNvPr id="20" name="Knee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81269" y="5176619"/>
            <a:ext cx="822782" cy="839916"/>
          </a:xfrm>
          <a:prstGeom prst="rect">
            <a:avLst/>
          </a:prstGeom>
        </p:spPr>
      </p:pic>
      <p:sp>
        <p:nvSpPr>
          <p:cNvPr id="21" name="Knee"/>
          <p:cNvSpPr txBox="1"/>
          <p:nvPr/>
        </p:nvSpPr>
        <p:spPr>
          <a:xfrm>
            <a:off x="1652238" y="4591844"/>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knee</a:t>
            </a:r>
            <a:endParaRPr lang="en-GB" sz="3200" b="1" dirty="0">
              <a:ln>
                <a:solidFill>
                  <a:sysClr val="windowText" lastClr="000000"/>
                </a:solidFill>
              </a:ln>
              <a:solidFill>
                <a:schemeClr val="bg1"/>
              </a:solidFill>
            </a:endParaRPr>
          </a:p>
        </p:txBody>
      </p:sp>
      <p:pic>
        <p:nvPicPr>
          <p:cNvPr id="22" name="Knot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3799" y="4171886"/>
            <a:ext cx="964550" cy="834196"/>
          </a:xfrm>
          <a:prstGeom prst="rect">
            <a:avLst/>
          </a:prstGeom>
        </p:spPr>
      </p:pic>
      <p:pic>
        <p:nvPicPr>
          <p:cNvPr id="23" name="Knot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683" y="4171886"/>
            <a:ext cx="822782" cy="839916"/>
          </a:xfrm>
          <a:prstGeom prst="rect">
            <a:avLst/>
          </a:prstGeom>
        </p:spPr>
      </p:pic>
      <p:sp>
        <p:nvSpPr>
          <p:cNvPr id="24" name="Knot"/>
          <p:cNvSpPr txBox="1"/>
          <p:nvPr/>
        </p:nvSpPr>
        <p:spPr>
          <a:xfrm>
            <a:off x="2675652" y="3587111"/>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knot</a:t>
            </a:r>
            <a:endParaRPr lang="en-GB" sz="3200" b="1" dirty="0">
              <a:ln>
                <a:solidFill>
                  <a:sysClr val="windowText" lastClr="000000"/>
                </a:solidFill>
              </a:ln>
              <a:solidFill>
                <a:schemeClr val="bg1"/>
              </a:solidFill>
            </a:endParaRPr>
          </a:p>
        </p:txBody>
      </p:sp>
      <p:pic>
        <p:nvPicPr>
          <p:cNvPr id="25" name="Knife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95141" y="5170899"/>
            <a:ext cx="964550" cy="834196"/>
          </a:xfrm>
          <a:prstGeom prst="rect">
            <a:avLst/>
          </a:prstGeom>
        </p:spPr>
      </p:pic>
      <p:pic>
        <p:nvPicPr>
          <p:cNvPr id="26" name="Knife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66025" y="5170899"/>
            <a:ext cx="822782" cy="839916"/>
          </a:xfrm>
          <a:prstGeom prst="rect">
            <a:avLst/>
          </a:prstGeom>
        </p:spPr>
      </p:pic>
      <p:sp>
        <p:nvSpPr>
          <p:cNvPr id="27" name="Knife"/>
          <p:cNvSpPr txBox="1"/>
          <p:nvPr/>
        </p:nvSpPr>
        <p:spPr>
          <a:xfrm>
            <a:off x="2936994" y="4586124"/>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knife</a:t>
            </a:r>
            <a:endParaRPr lang="en-GB" sz="3200" b="1" dirty="0">
              <a:ln>
                <a:solidFill>
                  <a:sysClr val="windowText" lastClr="000000"/>
                </a:solidFill>
              </a:ln>
              <a:solidFill>
                <a:schemeClr val="bg1"/>
              </a:solidFill>
            </a:endParaRPr>
          </a:p>
        </p:txBody>
      </p:sp>
      <p:pic>
        <p:nvPicPr>
          <p:cNvPr id="33" name="Knock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8384" y="3331970"/>
            <a:ext cx="964550" cy="834196"/>
          </a:xfrm>
          <a:prstGeom prst="rect">
            <a:avLst/>
          </a:prstGeom>
        </p:spPr>
      </p:pic>
      <p:pic>
        <p:nvPicPr>
          <p:cNvPr id="34" name="Knock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9268" y="3331970"/>
            <a:ext cx="822782" cy="839916"/>
          </a:xfrm>
          <a:prstGeom prst="rect">
            <a:avLst/>
          </a:prstGeom>
        </p:spPr>
      </p:pic>
      <p:sp>
        <p:nvSpPr>
          <p:cNvPr id="35" name="Knock"/>
          <p:cNvSpPr txBox="1"/>
          <p:nvPr/>
        </p:nvSpPr>
        <p:spPr>
          <a:xfrm>
            <a:off x="7120237" y="2747195"/>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knock</a:t>
            </a:r>
            <a:endParaRPr lang="en-GB" sz="3200" b="1" dirty="0">
              <a:ln>
                <a:solidFill>
                  <a:sysClr val="windowText" lastClr="000000"/>
                </a:solidFill>
              </a:ln>
              <a:solidFill>
                <a:schemeClr val="bg1"/>
              </a:solidFill>
            </a:endParaRPr>
          </a:p>
        </p:txBody>
      </p:sp>
      <p:pic>
        <p:nvPicPr>
          <p:cNvPr id="36" name="Know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5249" y="4166166"/>
            <a:ext cx="964550" cy="834196"/>
          </a:xfrm>
          <a:prstGeom prst="rect">
            <a:avLst/>
          </a:prstGeom>
        </p:spPr>
      </p:pic>
      <p:pic>
        <p:nvPicPr>
          <p:cNvPr id="37" name="Know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6133" y="4166166"/>
            <a:ext cx="822782" cy="839916"/>
          </a:xfrm>
          <a:prstGeom prst="rect">
            <a:avLst/>
          </a:prstGeom>
        </p:spPr>
      </p:pic>
      <p:sp>
        <p:nvSpPr>
          <p:cNvPr id="38" name="Know"/>
          <p:cNvSpPr txBox="1"/>
          <p:nvPr/>
        </p:nvSpPr>
        <p:spPr>
          <a:xfrm>
            <a:off x="4997102" y="3581391"/>
            <a:ext cx="1480843"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know</a:t>
            </a:r>
            <a:endParaRPr lang="en-GB" sz="3200" b="1" dirty="0">
              <a:ln>
                <a:solidFill>
                  <a:sysClr val="windowText" lastClr="000000"/>
                </a:solidFill>
              </a:ln>
              <a:solidFill>
                <a:schemeClr val="bg1"/>
              </a:solidFill>
            </a:endParaRPr>
          </a:p>
        </p:txBody>
      </p:sp>
      <p:pic>
        <p:nvPicPr>
          <p:cNvPr id="39" name="Knapsack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0543" y="5176619"/>
            <a:ext cx="964550" cy="834196"/>
          </a:xfrm>
          <a:prstGeom prst="rect">
            <a:avLst/>
          </a:prstGeom>
        </p:spPr>
      </p:pic>
      <p:pic>
        <p:nvPicPr>
          <p:cNvPr id="40" name="Knapsack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1427" y="5176619"/>
            <a:ext cx="822782" cy="839916"/>
          </a:xfrm>
          <a:prstGeom prst="rect">
            <a:avLst/>
          </a:prstGeom>
        </p:spPr>
      </p:pic>
      <p:sp>
        <p:nvSpPr>
          <p:cNvPr id="41" name="Knapsack"/>
          <p:cNvSpPr txBox="1"/>
          <p:nvPr/>
        </p:nvSpPr>
        <p:spPr>
          <a:xfrm>
            <a:off x="4071594" y="4591844"/>
            <a:ext cx="2034588"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knapsack</a:t>
            </a:r>
            <a:endParaRPr lang="en-GB" sz="3200" b="1" dirty="0">
              <a:ln>
                <a:solidFill>
                  <a:sysClr val="windowText" lastClr="000000"/>
                </a:solidFill>
              </a:ln>
              <a:solidFill>
                <a:schemeClr val="bg1"/>
              </a:solidFill>
            </a:endParaRPr>
          </a:p>
        </p:txBody>
      </p:sp>
      <p:pic>
        <p:nvPicPr>
          <p:cNvPr id="42" name="Knowledge Op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9762" y="5176619"/>
            <a:ext cx="964550" cy="834196"/>
          </a:xfrm>
          <a:prstGeom prst="rect">
            <a:avLst/>
          </a:prstGeom>
        </p:spPr>
      </p:pic>
      <p:pic>
        <p:nvPicPr>
          <p:cNvPr id="43" name="Knowledge Clos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0646" y="5176619"/>
            <a:ext cx="822782" cy="839916"/>
          </a:xfrm>
          <a:prstGeom prst="rect">
            <a:avLst/>
          </a:prstGeom>
        </p:spPr>
      </p:pic>
      <p:sp>
        <p:nvSpPr>
          <p:cNvPr id="44" name="Knowledge"/>
          <p:cNvSpPr txBox="1"/>
          <p:nvPr/>
        </p:nvSpPr>
        <p:spPr>
          <a:xfrm>
            <a:off x="6325213" y="4586124"/>
            <a:ext cx="2175602" cy="584775"/>
          </a:xfrm>
          <a:prstGeom prst="rect">
            <a:avLst/>
          </a:prstGeom>
          <a:noFill/>
        </p:spPr>
        <p:txBody>
          <a:bodyPr wrap="square" rtlCol="0">
            <a:spAutoFit/>
          </a:bodyPr>
          <a:lstStyle/>
          <a:p>
            <a:pPr algn="ctr"/>
            <a:r>
              <a:rPr lang="en-GB" sz="3200" b="1" dirty="0" smtClean="0">
                <a:ln>
                  <a:solidFill>
                    <a:sysClr val="windowText" lastClr="000000"/>
                  </a:solidFill>
                </a:ln>
                <a:solidFill>
                  <a:schemeClr val="bg1"/>
                </a:solidFill>
              </a:rPr>
              <a:t>knowledge</a:t>
            </a:r>
            <a:endParaRPr lang="en-GB"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2146957760"/>
      </p:ext>
    </p:extLst>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par>
                          <p:cTn id="9" fill="hold">
                            <p:stCondLst>
                              <p:cond delay="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
                  </p:tgtEl>
                </p:cond>
              </p:nextCondLst>
            </p:seq>
            <p:seq concurrent="1" nextAc="seek">
              <p:cTn id="15" restart="whenNotActive" fill="hold" evtFilter="cancelBubble" nodeType="interactiveSeq">
                <p:stCondLst>
                  <p:cond evt="onClick" delay="0">
                    <p:tgtEl>
                      <p:spTgt spid="2"/>
                    </p:tgtEl>
                  </p:cond>
                </p:stCondLst>
                <p:endSync evt="end" delay="0">
                  <p:rtn val="all"/>
                </p:endSync>
                <p:childTnLst>
                  <p:par>
                    <p:cTn id="16" fill="hold">
                      <p:stCondLst>
                        <p:cond delay="0"/>
                      </p:stCondLst>
                      <p:childTnLst>
                        <p:par>
                          <p:cTn id="17" fill="hold">
                            <p:stCondLst>
                              <p:cond delay="0"/>
                            </p:stCondLst>
                            <p:childTnLst>
                              <p:par>
                                <p:cTn id="18" presetID="1"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childTnLst>
                                </p:cTn>
                              </p:par>
                              <p:par>
                                <p:cTn id="20" presetID="1" presetClass="exit" presetSubtype="0" fill="hold" nodeType="withEffect">
                                  <p:stCondLst>
                                    <p:cond delay="0"/>
                                  </p:stCondLst>
                                  <p:childTnLst>
                                    <p:set>
                                      <p:cBhvr>
                                        <p:cTn id="21" dur="1" fill="hold">
                                          <p:stCondLst>
                                            <p:cond delay="0"/>
                                          </p:stCondLst>
                                        </p:cTn>
                                        <p:tgtEl>
                                          <p:spTgt spid="2"/>
                                        </p:tgtEl>
                                        <p:attrNameLst>
                                          <p:attrName>style.visibility</p:attrName>
                                        </p:attrNameLst>
                                      </p:cBhvr>
                                      <p:to>
                                        <p:strVal val="hidden"/>
                                      </p:to>
                                    </p:set>
                                  </p:childTnLst>
                                </p:cTn>
                              </p:par>
                            </p:childTnLst>
                          </p:cTn>
                        </p:par>
                        <p:par>
                          <p:cTn id="22" fill="hold">
                            <p:stCondLst>
                              <p:cond delay="0"/>
                            </p:stCondLst>
                            <p:childTnLst>
                              <p:par>
                                <p:cTn id="23" presetID="42" presetClass="exit" presetSubtype="0" fill="hold" grpId="1" nodeType="afterEffect">
                                  <p:stCondLst>
                                    <p:cond delay="0"/>
                                  </p:stCondLst>
                                  <p:childTnLst>
                                    <p:animEffect transition="out" filter="fade">
                                      <p:cBhvr>
                                        <p:cTn id="24" dur="500"/>
                                        <p:tgtEl>
                                          <p:spTgt spid="7"/>
                                        </p:tgtEl>
                                      </p:cBhvr>
                                    </p:animEffect>
                                    <p:anim calcmode="lin" valueType="num">
                                      <p:cBhvr>
                                        <p:cTn id="25" dur="500"/>
                                        <p:tgtEl>
                                          <p:spTgt spid="7"/>
                                        </p:tgtEl>
                                        <p:attrNameLst>
                                          <p:attrName>ppt_x</p:attrName>
                                        </p:attrNameLst>
                                      </p:cBhvr>
                                      <p:tavLst>
                                        <p:tav tm="0">
                                          <p:val>
                                            <p:strVal val="ppt_x"/>
                                          </p:val>
                                        </p:tav>
                                        <p:tav tm="100000">
                                          <p:val>
                                            <p:strVal val="ppt_x"/>
                                          </p:val>
                                        </p:tav>
                                      </p:tavLst>
                                    </p:anim>
                                    <p:anim calcmode="lin" valueType="num">
                                      <p:cBhvr>
                                        <p:cTn id="26" dur="500"/>
                                        <p:tgtEl>
                                          <p:spTgt spid="7"/>
                                        </p:tgtEl>
                                        <p:attrNameLst>
                                          <p:attrName>ppt_y</p:attrName>
                                        </p:attrNameLst>
                                      </p:cBhvr>
                                      <p:tavLst>
                                        <p:tav tm="0">
                                          <p:val>
                                            <p:strVal val="ppt_y"/>
                                          </p:val>
                                        </p:tav>
                                        <p:tav tm="100000">
                                          <p:val>
                                            <p:strVal val="ppt_y+.1"/>
                                          </p:val>
                                        </p:tav>
                                      </p:tavLst>
                                    </p:anim>
                                    <p:set>
                                      <p:cBhvr>
                                        <p:cTn id="27"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1" presetClass="exit" presetSubtype="0" fill="hold" nodeType="withEffect">
                                  <p:stCondLst>
                                    <p:cond delay="0"/>
                                  </p:stCondLst>
                                  <p:childTnLst>
                                    <p:set>
                                      <p:cBhvr>
                                        <p:cTn id="32" dur="1" fill="hold">
                                          <p:stCondLst>
                                            <p:cond delay="0"/>
                                          </p:stCondLst>
                                        </p:cTn>
                                        <p:tgtEl>
                                          <p:spTgt spid="20"/>
                                        </p:tgtEl>
                                        <p:attrNameLst>
                                          <p:attrName>style.visibility</p:attrName>
                                        </p:attrNameLst>
                                      </p:cBhvr>
                                      <p:to>
                                        <p:strVal val="hidden"/>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par>
                          <p:cTn id="35" fill="hold">
                            <p:stCondLst>
                              <p:cond delay="0"/>
                            </p:stCondLst>
                            <p:childTnLst>
                              <p:par>
                                <p:cTn id="36" presetID="42"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anim calcmode="lin" valueType="num">
                                      <p:cBhvr>
                                        <p:cTn id="39" dur="500" fill="hold"/>
                                        <p:tgtEl>
                                          <p:spTgt spid="21"/>
                                        </p:tgtEl>
                                        <p:attrNameLst>
                                          <p:attrName>ppt_x</p:attrName>
                                        </p:attrNameLst>
                                      </p:cBhvr>
                                      <p:tavLst>
                                        <p:tav tm="0">
                                          <p:val>
                                            <p:strVal val="#ppt_x"/>
                                          </p:val>
                                        </p:tav>
                                        <p:tav tm="100000">
                                          <p:val>
                                            <p:strVal val="#ppt_x"/>
                                          </p:val>
                                        </p:tav>
                                      </p:tavLst>
                                    </p:anim>
                                    <p:anim calcmode="lin" valueType="num">
                                      <p:cBhvr>
                                        <p:cTn id="40"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0"/>
                  </p:tgtEl>
                </p:cond>
              </p:nextCondLst>
            </p:seq>
            <p:seq concurrent="1" nextAc="seek">
              <p:cTn id="41" restart="whenNotActive" fill="hold" evtFilter="cancelBubble" nodeType="interactiveSeq">
                <p:stCondLst>
                  <p:cond evt="onClick" delay="0">
                    <p:tgtEl>
                      <p:spTgt spid="19"/>
                    </p:tgtEl>
                  </p:cond>
                </p:stCondLst>
                <p:endSync evt="end" delay="0">
                  <p:rtn val="all"/>
                </p:endSync>
                <p:childTnLst>
                  <p:par>
                    <p:cTn id="42" fill="hold">
                      <p:stCondLst>
                        <p:cond delay="0"/>
                      </p:stCondLst>
                      <p:childTnLst>
                        <p:par>
                          <p:cTn id="43" fill="hold">
                            <p:stCondLst>
                              <p:cond delay="0"/>
                            </p:stCondLst>
                            <p:childTnLst>
                              <p:par>
                                <p:cTn id="44" presetID="1" presetClass="entr" presetSubtype="0"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 presetClass="exit" presetSubtype="0" fill="hold" nodeType="withEffect">
                                  <p:stCondLst>
                                    <p:cond delay="0"/>
                                  </p:stCondLst>
                                  <p:childTnLst>
                                    <p:set>
                                      <p:cBhvr>
                                        <p:cTn id="47" dur="1" fill="hold">
                                          <p:stCondLst>
                                            <p:cond delay="0"/>
                                          </p:stCondLst>
                                        </p:cTn>
                                        <p:tgtEl>
                                          <p:spTgt spid="19"/>
                                        </p:tgtEl>
                                        <p:attrNameLst>
                                          <p:attrName>style.visibility</p:attrName>
                                        </p:attrNameLst>
                                      </p:cBhvr>
                                      <p:to>
                                        <p:strVal val="hidden"/>
                                      </p:to>
                                    </p:set>
                                  </p:childTnLst>
                                </p:cTn>
                              </p:par>
                            </p:childTnLst>
                          </p:cTn>
                        </p:par>
                        <p:par>
                          <p:cTn id="48" fill="hold">
                            <p:stCondLst>
                              <p:cond delay="0"/>
                            </p:stCondLst>
                            <p:childTnLst>
                              <p:par>
                                <p:cTn id="49" presetID="42" presetClass="exit" presetSubtype="0" fill="hold" grpId="1" nodeType="afterEffect">
                                  <p:stCondLst>
                                    <p:cond delay="0"/>
                                  </p:stCondLst>
                                  <p:childTnLst>
                                    <p:animEffect transition="out" filter="fade">
                                      <p:cBhvr>
                                        <p:cTn id="50" dur="500"/>
                                        <p:tgtEl>
                                          <p:spTgt spid="21"/>
                                        </p:tgtEl>
                                      </p:cBhvr>
                                    </p:animEffect>
                                    <p:anim calcmode="lin" valueType="num">
                                      <p:cBhvr>
                                        <p:cTn id="51" dur="500"/>
                                        <p:tgtEl>
                                          <p:spTgt spid="21"/>
                                        </p:tgtEl>
                                        <p:attrNameLst>
                                          <p:attrName>ppt_x</p:attrName>
                                        </p:attrNameLst>
                                      </p:cBhvr>
                                      <p:tavLst>
                                        <p:tav tm="0">
                                          <p:val>
                                            <p:strVal val="ppt_x"/>
                                          </p:val>
                                        </p:tav>
                                        <p:tav tm="100000">
                                          <p:val>
                                            <p:strVal val="ppt_x"/>
                                          </p:val>
                                        </p:tav>
                                      </p:tavLst>
                                    </p:anim>
                                    <p:anim calcmode="lin" valueType="num">
                                      <p:cBhvr>
                                        <p:cTn id="52" dur="500"/>
                                        <p:tgtEl>
                                          <p:spTgt spid="21"/>
                                        </p:tgtEl>
                                        <p:attrNameLst>
                                          <p:attrName>ppt_y</p:attrName>
                                        </p:attrNameLst>
                                      </p:cBhvr>
                                      <p:tavLst>
                                        <p:tav tm="0">
                                          <p:val>
                                            <p:strVal val="ppt_y"/>
                                          </p:val>
                                        </p:tav>
                                        <p:tav tm="100000">
                                          <p:val>
                                            <p:strVal val="ppt_y+.1"/>
                                          </p:val>
                                        </p:tav>
                                      </p:tavLst>
                                    </p:anim>
                                    <p:set>
                                      <p:cBhvr>
                                        <p:cTn id="5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3"/>
                    </p:tgtEl>
                  </p:cond>
                </p:stCondLst>
                <p:endSync evt="end" delay="0">
                  <p:rtn val="all"/>
                </p:endSync>
                <p:childTnLst>
                  <p:par>
                    <p:cTn id="55" fill="hold">
                      <p:stCondLst>
                        <p:cond delay="0"/>
                      </p:stCondLst>
                      <p:childTnLst>
                        <p:par>
                          <p:cTn id="56" fill="hold">
                            <p:stCondLst>
                              <p:cond delay="0"/>
                            </p:stCondLst>
                            <p:childTnLst>
                              <p:par>
                                <p:cTn id="57" presetID="1" presetClass="exit" presetSubtype="0" fill="hold" nodeType="withEffect">
                                  <p:stCondLst>
                                    <p:cond delay="0"/>
                                  </p:stCondLst>
                                  <p:childTnLst>
                                    <p:set>
                                      <p:cBhvr>
                                        <p:cTn id="58" dur="1" fill="hold">
                                          <p:stCondLst>
                                            <p:cond delay="0"/>
                                          </p:stCondLst>
                                        </p:cTn>
                                        <p:tgtEl>
                                          <p:spTgt spid="23"/>
                                        </p:tgtEl>
                                        <p:attrNameLst>
                                          <p:attrName>style.visibility</p:attrName>
                                        </p:attrNameLst>
                                      </p:cBhvr>
                                      <p:to>
                                        <p:strVal val="hidden"/>
                                      </p:to>
                                    </p:set>
                                  </p:childTnLst>
                                </p:cTn>
                              </p:par>
                              <p:par>
                                <p:cTn id="59" presetID="1" presetClass="entr" presetSubtype="0"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childTnLst>
                                </p:cTn>
                              </p:par>
                            </p:childTnLst>
                          </p:cTn>
                        </p:par>
                        <p:par>
                          <p:cTn id="61" fill="hold">
                            <p:stCondLst>
                              <p:cond delay="0"/>
                            </p:stCondLst>
                            <p:childTnLst>
                              <p:par>
                                <p:cTn id="62" presetID="42" presetClass="entr" presetSubtype="0"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anim calcmode="lin" valueType="num">
                                      <p:cBhvr>
                                        <p:cTn id="65" dur="500" fill="hold"/>
                                        <p:tgtEl>
                                          <p:spTgt spid="24"/>
                                        </p:tgtEl>
                                        <p:attrNameLst>
                                          <p:attrName>ppt_x</p:attrName>
                                        </p:attrNameLst>
                                      </p:cBhvr>
                                      <p:tavLst>
                                        <p:tav tm="0">
                                          <p:val>
                                            <p:strVal val="#ppt_x"/>
                                          </p:val>
                                        </p:tav>
                                        <p:tav tm="100000">
                                          <p:val>
                                            <p:strVal val="#ppt_x"/>
                                          </p:val>
                                        </p:tav>
                                      </p:tavLst>
                                    </p:anim>
                                    <p:anim calcmode="lin" valueType="num">
                                      <p:cBhvr>
                                        <p:cTn id="66"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2"/>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childTnLst>
                                </p:cTn>
                              </p:par>
                              <p:par>
                                <p:cTn id="72" presetID="1" presetClass="exit" presetSubtype="0" fill="hold" nodeType="withEffect">
                                  <p:stCondLst>
                                    <p:cond delay="0"/>
                                  </p:stCondLst>
                                  <p:childTnLst>
                                    <p:set>
                                      <p:cBhvr>
                                        <p:cTn id="73" dur="1" fill="hold">
                                          <p:stCondLst>
                                            <p:cond delay="0"/>
                                          </p:stCondLst>
                                        </p:cTn>
                                        <p:tgtEl>
                                          <p:spTgt spid="22"/>
                                        </p:tgtEl>
                                        <p:attrNameLst>
                                          <p:attrName>style.visibility</p:attrName>
                                        </p:attrNameLst>
                                      </p:cBhvr>
                                      <p:to>
                                        <p:strVal val="hidden"/>
                                      </p:to>
                                    </p:set>
                                  </p:childTnLst>
                                </p:cTn>
                              </p:par>
                            </p:childTnLst>
                          </p:cTn>
                        </p:par>
                        <p:par>
                          <p:cTn id="74" fill="hold">
                            <p:stCondLst>
                              <p:cond delay="0"/>
                            </p:stCondLst>
                            <p:childTnLst>
                              <p:par>
                                <p:cTn id="75" presetID="42" presetClass="exit" presetSubtype="0" fill="hold" grpId="1" nodeType="afterEffect">
                                  <p:stCondLst>
                                    <p:cond delay="0"/>
                                  </p:stCondLst>
                                  <p:childTnLst>
                                    <p:animEffect transition="out" filter="fade">
                                      <p:cBhvr>
                                        <p:cTn id="76" dur="500"/>
                                        <p:tgtEl>
                                          <p:spTgt spid="24"/>
                                        </p:tgtEl>
                                      </p:cBhvr>
                                    </p:animEffect>
                                    <p:anim calcmode="lin" valueType="num">
                                      <p:cBhvr>
                                        <p:cTn id="77" dur="500"/>
                                        <p:tgtEl>
                                          <p:spTgt spid="24"/>
                                        </p:tgtEl>
                                        <p:attrNameLst>
                                          <p:attrName>ppt_x</p:attrName>
                                        </p:attrNameLst>
                                      </p:cBhvr>
                                      <p:tavLst>
                                        <p:tav tm="0">
                                          <p:val>
                                            <p:strVal val="ppt_x"/>
                                          </p:val>
                                        </p:tav>
                                        <p:tav tm="100000">
                                          <p:val>
                                            <p:strVal val="ppt_x"/>
                                          </p:val>
                                        </p:tav>
                                      </p:tavLst>
                                    </p:anim>
                                    <p:anim calcmode="lin" valueType="num">
                                      <p:cBhvr>
                                        <p:cTn id="78" dur="500"/>
                                        <p:tgtEl>
                                          <p:spTgt spid="24"/>
                                        </p:tgtEl>
                                        <p:attrNameLst>
                                          <p:attrName>ppt_y</p:attrName>
                                        </p:attrNameLst>
                                      </p:cBhvr>
                                      <p:tavLst>
                                        <p:tav tm="0">
                                          <p:val>
                                            <p:strVal val="ppt_y"/>
                                          </p:val>
                                        </p:tav>
                                        <p:tav tm="100000">
                                          <p:val>
                                            <p:strVal val="ppt_y+.1"/>
                                          </p:val>
                                        </p:tav>
                                      </p:tavLst>
                                    </p:anim>
                                    <p:set>
                                      <p:cBhvr>
                                        <p:cTn id="79"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80" restart="whenNotActive" fill="hold" evtFilter="cancelBubble" nodeType="interactiveSeq">
                <p:stCondLst>
                  <p:cond evt="onClick" delay="0">
                    <p:tgtEl>
                      <p:spTgt spid="26"/>
                    </p:tgtEl>
                  </p:cond>
                </p:stCondLst>
                <p:endSync evt="end" delay="0">
                  <p:rtn val="all"/>
                </p:endSync>
                <p:childTnLst>
                  <p:par>
                    <p:cTn id="81" fill="hold">
                      <p:stCondLst>
                        <p:cond delay="0"/>
                      </p:stCondLst>
                      <p:childTnLst>
                        <p:par>
                          <p:cTn id="82" fill="hold">
                            <p:stCondLst>
                              <p:cond delay="0"/>
                            </p:stCondLst>
                            <p:childTnLst>
                              <p:par>
                                <p:cTn id="83" presetID="1" presetClass="exit" presetSubtype="0" fill="hold" nodeType="withEffect">
                                  <p:stCondLst>
                                    <p:cond delay="0"/>
                                  </p:stCondLst>
                                  <p:childTnLst>
                                    <p:set>
                                      <p:cBhvr>
                                        <p:cTn id="84" dur="1" fill="hold">
                                          <p:stCondLst>
                                            <p:cond delay="0"/>
                                          </p:stCondLst>
                                        </p:cTn>
                                        <p:tgtEl>
                                          <p:spTgt spid="26"/>
                                        </p:tgtEl>
                                        <p:attrNameLst>
                                          <p:attrName>style.visibility</p:attrName>
                                        </p:attrNameLst>
                                      </p:cBhvr>
                                      <p:to>
                                        <p:strVal val="hidden"/>
                                      </p:to>
                                    </p:set>
                                  </p:childTnLst>
                                </p:cTn>
                              </p:par>
                              <p:par>
                                <p:cTn id="85" presetID="1" presetClass="entr" presetSubtype="0"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childTnLst>
                                </p:cTn>
                              </p:par>
                            </p:childTnLst>
                          </p:cTn>
                        </p:par>
                        <p:par>
                          <p:cTn id="87" fill="hold">
                            <p:stCondLst>
                              <p:cond delay="0"/>
                            </p:stCondLst>
                            <p:childTnLst>
                              <p:par>
                                <p:cTn id="88" presetID="42"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anim calcmode="lin" valueType="num">
                                      <p:cBhvr>
                                        <p:cTn id="91" dur="500" fill="hold"/>
                                        <p:tgtEl>
                                          <p:spTgt spid="27"/>
                                        </p:tgtEl>
                                        <p:attrNameLst>
                                          <p:attrName>ppt_x</p:attrName>
                                        </p:attrNameLst>
                                      </p:cBhvr>
                                      <p:tavLst>
                                        <p:tav tm="0">
                                          <p:val>
                                            <p:strVal val="#ppt_x"/>
                                          </p:val>
                                        </p:tav>
                                        <p:tav tm="100000">
                                          <p:val>
                                            <p:strVal val="#ppt_x"/>
                                          </p:val>
                                        </p:tav>
                                      </p:tavLst>
                                    </p:anim>
                                    <p:anim calcmode="lin" valueType="num">
                                      <p:cBhvr>
                                        <p:cTn id="92"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6"/>
                  </p:tgtEl>
                </p:cond>
              </p:nextCondLst>
            </p:seq>
            <p:seq concurrent="1" nextAc="seek">
              <p:cTn id="93" restart="whenNotActive" fill="hold" evtFilter="cancelBubble" nodeType="interactiveSeq">
                <p:stCondLst>
                  <p:cond evt="onClick" delay="0">
                    <p:tgtEl>
                      <p:spTgt spid="25"/>
                    </p:tgtEl>
                  </p:cond>
                </p:stCondLst>
                <p:endSync evt="end" delay="0">
                  <p:rtn val="all"/>
                </p:endSync>
                <p:childTnLst>
                  <p:par>
                    <p:cTn id="94" fill="hold">
                      <p:stCondLst>
                        <p:cond delay="0"/>
                      </p:stCondLst>
                      <p:childTnLst>
                        <p:par>
                          <p:cTn id="95" fill="hold">
                            <p:stCondLst>
                              <p:cond delay="0"/>
                            </p:stCondLst>
                            <p:childTnLst>
                              <p:par>
                                <p:cTn id="96" presetID="1" presetClass="entr" presetSubtype="0"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childTnLst>
                                </p:cTn>
                              </p:par>
                              <p:par>
                                <p:cTn id="98" presetID="1" presetClass="exit" presetSubtype="0" fill="hold" nodeType="withEffect">
                                  <p:stCondLst>
                                    <p:cond delay="0"/>
                                  </p:stCondLst>
                                  <p:childTnLst>
                                    <p:set>
                                      <p:cBhvr>
                                        <p:cTn id="99" dur="1" fill="hold">
                                          <p:stCondLst>
                                            <p:cond delay="0"/>
                                          </p:stCondLst>
                                        </p:cTn>
                                        <p:tgtEl>
                                          <p:spTgt spid="25"/>
                                        </p:tgtEl>
                                        <p:attrNameLst>
                                          <p:attrName>style.visibility</p:attrName>
                                        </p:attrNameLst>
                                      </p:cBhvr>
                                      <p:to>
                                        <p:strVal val="hidden"/>
                                      </p:to>
                                    </p:set>
                                  </p:childTnLst>
                                </p:cTn>
                              </p:par>
                            </p:childTnLst>
                          </p:cTn>
                        </p:par>
                        <p:par>
                          <p:cTn id="100" fill="hold">
                            <p:stCondLst>
                              <p:cond delay="0"/>
                            </p:stCondLst>
                            <p:childTnLst>
                              <p:par>
                                <p:cTn id="101" presetID="42" presetClass="exit" presetSubtype="0" fill="hold" grpId="1" nodeType="afterEffect">
                                  <p:stCondLst>
                                    <p:cond delay="0"/>
                                  </p:stCondLst>
                                  <p:childTnLst>
                                    <p:animEffect transition="out" filter="fade">
                                      <p:cBhvr>
                                        <p:cTn id="102" dur="500"/>
                                        <p:tgtEl>
                                          <p:spTgt spid="27"/>
                                        </p:tgtEl>
                                      </p:cBhvr>
                                    </p:animEffect>
                                    <p:anim calcmode="lin" valueType="num">
                                      <p:cBhvr>
                                        <p:cTn id="103" dur="500"/>
                                        <p:tgtEl>
                                          <p:spTgt spid="27"/>
                                        </p:tgtEl>
                                        <p:attrNameLst>
                                          <p:attrName>ppt_x</p:attrName>
                                        </p:attrNameLst>
                                      </p:cBhvr>
                                      <p:tavLst>
                                        <p:tav tm="0">
                                          <p:val>
                                            <p:strVal val="ppt_x"/>
                                          </p:val>
                                        </p:tav>
                                        <p:tav tm="100000">
                                          <p:val>
                                            <p:strVal val="ppt_x"/>
                                          </p:val>
                                        </p:tav>
                                      </p:tavLst>
                                    </p:anim>
                                    <p:anim calcmode="lin" valueType="num">
                                      <p:cBhvr>
                                        <p:cTn id="104" dur="500"/>
                                        <p:tgtEl>
                                          <p:spTgt spid="27"/>
                                        </p:tgtEl>
                                        <p:attrNameLst>
                                          <p:attrName>ppt_y</p:attrName>
                                        </p:attrNameLst>
                                      </p:cBhvr>
                                      <p:tavLst>
                                        <p:tav tm="0">
                                          <p:val>
                                            <p:strVal val="ppt_y"/>
                                          </p:val>
                                        </p:tav>
                                        <p:tav tm="100000">
                                          <p:val>
                                            <p:strVal val="ppt_y+.1"/>
                                          </p:val>
                                        </p:tav>
                                      </p:tavLst>
                                    </p:anim>
                                    <p:set>
                                      <p:cBhvr>
                                        <p:cTn id="105"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06" restart="whenNotActive" fill="hold" evtFilter="cancelBubble" nodeType="interactiveSeq">
                <p:stCondLst>
                  <p:cond evt="onClick" delay="0">
                    <p:tgtEl>
                      <p:spTgt spid="34"/>
                    </p:tgtEl>
                  </p:cond>
                </p:stCondLst>
                <p:endSync evt="end" delay="0">
                  <p:rtn val="all"/>
                </p:endSync>
                <p:childTnLst>
                  <p:par>
                    <p:cTn id="107" fill="hold">
                      <p:stCondLst>
                        <p:cond delay="0"/>
                      </p:stCondLst>
                      <p:childTnLst>
                        <p:par>
                          <p:cTn id="108" fill="hold">
                            <p:stCondLst>
                              <p:cond delay="0"/>
                            </p:stCondLst>
                            <p:childTnLst>
                              <p:par>
                                <p:cTn id="109" presetID="1" presetClass="exit" presetSubtype="0" fill="hold" nodeType="withEffect">
                                  <p:stCondLst>
                                    <p:cond delay="0"/>
                                  </p:stCondLst>
                                  <p:childTnLst>
                                    <p:set>
                                      <p:cBhvr>
                                        <p:cTn id="110" dur="1" fill="hold">
                                          <p:stCondLst>
                                            <p:cond delay="0"/>
                                          </p:stCondLst>
                                        </p:cTn>
                                        <p:tgtEl>
                                          <p:spTgt spid="34"/>
                                        </p:tgtEl>
                                        <p:attrNameLst>
                                          <p:attrName>style.visibility</p:attrName>
                                        </p:attrNameLst>
                                      </p:cBhvr>
                                      <p:to>
                                        <p:strVal val="hidden"/>
                                      </p:to>
                                    </p:set>
                                  </p:childTnLst>
                                </p:cTn>
                              </p:par>
                              <p:par>
                                <p:cTn id="111" presetID="1" presetClass="entr" presetSubtype="0" fill="hold" nodeType="withEffect">
                                  <p:stCondLst>
                                    <p:cond delay="0"/>
                                  </p:stCondLst>
                                  <p:childTnLst>
                                    <p:set>
                                      <p:cBhvr>
                                        <p:cTn id="112" dur="1" fill="hold">
                                          <p:stCondLst>
                                            <p:cond delay="0"/>
                                          </p:stCondLst>
                                        </p:cTn>
                                        <p:tgtEl>
                                          <p:spTgt spid="33"/>
                                        </p:tgtEl>
                                        <p:attrNameLst>
                                          <p:attrName>style.visibility</p:attrName>
                                        </p:attrNameLst>
                                      </p:cBhvr>
                                      <p:to>
                                        <p:strVal val="visible"/>
                                      </p:to>
                                    </p:set>
                                  </p:childTnLst>
                                </p:cTn>
                              </p:par>
                            </p:childTnLst>
                          </p:cTn>
                        </p:par>
                        <p:par>
                          <p:cTn id="113" fill="hold">
                            <p:stCondLst>
                              <p:cond delay="0"/>
                            </p:stCondLst>
                            <p:childTnLst>
                              <p:par>
                                <p:cTn id="114" presetID="42" presetClass="entr" presetSubtype="0" fill="hold" grpId="0" nodeType="after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anim calcmode="lin" valueType="num">
                                      <p:cBhvr>
                                        <p:cTn id="117" dur="500" fill="hold"/>
                                        <p:tgtEl>
                                          <p:spTgt spid="35"/>
                                        </p:tgtEl>
                                        <p:attrNameLst>
                                          <p:attrName>ppt_x</p:attrName>
                                        </p:attrNameLst>
                                      </p:cBhvr>
                                      <p:tavLst>
                                        <p:tav tm="0">
                                          <p:val>
                                            <p:strVal val="#ppt_x"/>
                                          </p:val>
                                        </p:tav>
                                        <p:tav tm="100000">
                                          <p:val>
                                            <p:strVal val="#ppt_x"/>
                                          </p:val>
                                        </p:tav>
                                      </p:tavLst>
                                    </p:anim>
                                    <p:anim calcmode="lin" valueType="num">
                                      <p:cBhvr>
                                        <p:cTn id="118"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4"/>
                  </p:tgtEl>
                </p:cond>
              </p:nextCondLst>
            </p:seq>
            <p:seq concurrent="1" nextAc="seek">
              <p:cTn id="119" restart="whenNotActive" fill="hold" evtFilter="cancelBubble" nodeType="interactiveSeq">
                <p:stCondLst>
                  <p:cond evt="onClick" delay="0">
                    <p:tgtEl>
                      <p:spTgt spid="33"/>
                    </p:tgtEl>
                  </p:cond>
                </p:stCondLst>
                <p:endSync evt="end" delay="0">
                  <p:rtn val="all"/>
                </p:endSync>
                <p:childTnLst>
                  <p:par>
                    <p:cTn id="120" fill="hold">
                      <p:stCondLst>
                        <p:cond delay="0"/>
                      </p:stCondLst>
                      <p:childTnLst>
                        <p:par>
                          <p:cTn id="121" fill="hold">
                            <p:stCondLst>
                              <p:cond delay="0"/>
                            </p:stCondLst>
                            <p:childTnLst>
                              <p:par>
                                <p:cTn id="122" presetID="1" presetClass="entr" presetSubtype="0"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childTnLst>
                                </p:cTn>
                              </p:par>
                              <p:par>
                                <p:cTn id="124" presetID="1" presetClass="exit" presetSubtype="0" fill="hold" nodeType="withEffect">
                                  <p:stCondLst>
                                    <p:cond delay="0"/>
                                  </p:stCondLst>
                                  <p:childTnLst>
                                    <p:set>
                                      <p:cBhvr>
                                        <p:cTn id="125" dur="1" fill="hold">
                                          <p:stCondLst>
                                            <p:cond delay="0"/>
                                          </p:stCondLst>
                                        </p:cTn>
                                        <p:tgtEl>
                                          <p:spTgt spid="33"/>
                                        </p:tgtEl>
                                        <p:attrNameLst>
                                          <p:attrName>style.visibility</p:attrName>
                                        </p:attrNameLst>
                                      </p:cBhvr>
                                      <p:to>
                                        <p:strVal val="hidden"/>
                                      </p:to>
                                    </p:set>
                                  </p:childTnLst>
                                </p:cTn>
                              </p:par>
                            </p:childTnLst>
                          </p:cTn>
                        </p:par>
                        <p:par>
                          <p:cTn id="126" fill="hold">
                            <p:stCondLst>
                              <p:cond delay="0"/>
                            </p:stCondLst>
                            <p:childTnLst>
                              <p:par>
                                <p:cTn id="127" presetID="42" presetClass="exit" presetSubtype="0" fill="hold" grpId="1" nodeType="afterEffect">
                                  <p:stCondLst>
                                    <p:cond delay="0"/>
                                  </p:stCondLst>
                                  <p:childTnLst>
                                    <p:animEffect transition="out" filter="fade">
                                      <p:cBhvr>
                                        <p:cTn id="128" dur="500"/>
                                        <p:tgtEl>
                                          <p:spTgt spid="35"/>
                                        </p:tgtEl>
                                      </p:cBhvr>
                                    </p:animEffect>
                                    <p:anim calcmode="lin" valueType="num">
                                      <p:cBhvr>
                                        <p:cTn id="129" dur="500"/>
                                        <p:tgtEl>
                                          <p:spTgt spid="35"/>
                                        </p:tgtEl>
                                        <p:attrNameLst>
                                          <p:attrName>ppt_x</p:attrName>
                                        </p:attrNameLst>
                                      </p:cBhvr>
                                      <p:tavLst>
                                        <p:tav tm="0">
                                          <p:val>
                                            <p:strVal val="ppt_x"/>
                                          </p:val>
                                        </p:tav>
                                        <p:tav tm="100000">
                                          <p:val>
                                            <p:strVal val="ppt_x"/>
                                          </p:val>
                                        </p:tav>
                                      </p:tavLst>
                                    </p:anim>
                                    <p:anim calcmode="lin" valueType="num">
                                      <p:cBhvr>
                                        <p:cTn id="130" dur="500"/>
                                        <p:tgtEl>
                                          <p:spTgt spid="35"/>
                                        </p:tgtEl>
                                        <p:attrNameLst>
                                          <p:attrName>ppt_y</p:attrName>
                                        </p:attrNameLst>
                                      </p:cBhvr>
                                      <p:tavLst>
                                        <p:tav tm="0">
                                          <p:val>
                                            <p:strVal val="ppt_y"/>
                                          </p:val>
                                        </p:tav>
                                        <p:tav tm="100000">
                                          <p:val>
                                            <p:strVal val="ppt_y+.1"/>
                                          </p:val>
                                        </p:tav>
                                      </p:tavLst>
                                    </p:anim>
                                    <p:set>
                                      <p:cBhvr>
                                        <p:cTn id="131"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132" restart="whenNotActive" fill="hold" evtFilter="cancelBubble" nodeType="interactiveSeq">
                <p:stCondLst>
                  <p:cond evt="onClick" delay="0">
                    <p:tgtEl>
                      <p:spTgt spid="37"/>
                    </p:tgtEl>
                  </p:cond>
                </p:stCondLst>
                <p:endSync evt="end" delay="0">
                  <p:rtn val="all"/>
                </p:endSync>
                <p:childTnLst>
                  <p:par>
                    <p:cTn id="133" fill="hold">
                      <p:stCondLst>
                        <p:cond delay="0"/>
                      </p:stCondLst>
                      <p:childTnLst>
                        <p:par>
                          <p:cTn id="134" fill="hold">
                            <p:stCondLst>
                              <p:cond delay="0"/>
                            </p:stCondLst>
                            <p:childTnLst>
                              <p:par>
                                <p:cTn id="135" presetID="1" presetClass="exit" presetSubtype="0" fill="hold" nodeType="withEffect">
                                  <p:stCondLst>
                                    <p:cond delay="0"/>
                                  </p:stCondLst>
                                  <p:childTnLst>
                                    <p:set>
                                      <p:cBhvr>
                                        <p:cTn id="136" dur="1" fill="hold">
                                          <p:stCondLst>
                                            <p:cond delay="0"/>
                                          </p:stCondLst>
                                        </p:cTn>
                                        <p:tgtEl>
                                          <p:spTgt spid="37"/>
                                        </p:tgtEl>
                                        <p:attrNameLst>
                                          <p:attrName>style.visibility</p:attrName>
                                        </p:attrNameLst>
                                      </p:cBhvr>
                                      <p:to>
                                        <p:strVal val="hidden"/>
                                      </p:to>
                                    </p:set>
                                  </p:childTnLst>
                                </p:cTn>
                              </p:par>
                              <p:par>
                                <p:cTn id="137" presetID="1" presetClass="entr" presetSubtype="0" fill="hold" nodeType="withEffect">
                                  <p:stCondLst>
                                    <p:cond delay="0"/>
                                  </p:stCondLst>
                                  <p:childTnLst>
                                    <p:set>
                                      <p:cBhvr>
                                        <p:cTn id="138" dur="1" fill="hold">
                                          <p:stCondLst>
                                            <p:cond delay="0"/>
                                          </p:stCondLst>
                                        </p:cTn>
                                        <p:tgtEl>
                                          <p:spTgt spid="36"/>
                                        </p:tgtEl>
                                        <p:attrNameLst>
                                          <p:attrName>style.visibility</p:attrName>
                                        </p:attrNameLst>
                                      </p:cBhvr>
                                      <p:to>
                                        <p:strVal val="visible"/>
                                      </p:to>
                                    </p:set>
                                  </p:childTnLst>
                                </p:cTn>
                              </p:par>
                            </p:childTnLst>
                          </p:cTn>
                        </p:par>
                        <p:par>
                          <p:cTn id="139" fill="hold">
                            <p:stCondLst>
                              <p:cond delay="0"/>
                            </p:stCondLst>
                            <p:childTnLst>
                              <p:par>
                                <p:cTn id="140" presetID="42" presetClass="entr" presetSubtype="0" fill="hold" grpId="0" nodeType="afterEffect">
                                  <p:stCondLst>
                                    <p:cond delay="0"/>
                                  </p:stCondLst>
                                  <p:childTnLst>
                                    <p:set>
                                      <p:cBhvr>
                                        <p:cTn id="141" dur="1" fill="hold">
                                          <p:stCondLst>
                                            <p:cond delay="0"/>
                                          </p:stCondLst>
                                        </p:cTn>
                                        <p:tgtEl>
                                          <p:spTgt spid="38"/>
                                        </p:tgtEl>
                                        <p:attrNameLst>
                                          <p:attrName>style.visibility</p:attrName>
                                        </p:attrNameLst>
                                      </p:cBhvr>
                                      <p:to>
                                        <p:strVal val="visible"/>
                                      </p:to>
                                    </p:set>
                                    <p:animEffect transition="in" filter="fade">
                                      <p:cBhvr>
                                        <p:cTn id="142" dur="500"/>
                                        <p:tgtEl>
                                          <p:spTgt spid="38"/>
                                        </p:tgtEl>
                                      </p:cBhvr>
                                    </p:animEffect>
                                    <p:anim calcmode="lin" valueType="num">
                                      <p:cBhvr>
                                        <p:cTn id="143" dur="500" fill="hold"/>
                                        <p:tgtEl>
                                          <p:spTgt spid="38"/>
                                        </p:tgtEl>
                                        <p:attrNameLst>
                                          <p:attrName>ppt_x</p:attrName>
                                        </p:attrNameLst>
                                      </p:cBhvr>
                                      <p:tavLst>
                                        <p:tav tm="0">
                                          <p:val>
                                            <p:strVal val="#ppt_x"/>
                                          </p:val>
                                        </p:tav>
                                        <p:tav tm="100000">
                                          <p:val>
                                            <p:strVal val="#ppt_x"/>
                                          </p:val>
                                        </p:tav>
                                      </p:tavLst>
                                    </p:anim>
                                    <p:anim calcmode="lin" valueType="num">
                                      <p:cBhvr>
                                        <p:cTn id="144"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7"/>
                  </p:tgtEl>
                </p:cond>
              </p:nextCondLst>
            </p:seq>
            <p:seq concurrent="1" nextAc="seek">
              <p:cTn id="145" restart="whenNotActive" fill="hold" evtFilter="cancelBubble" nodeType="interactiveSeq">
                <p:stCondLst>
                  <p:cond evt="onClick" delay="0">
                    <p:tgtEl>
                      <p:spTgt spid="36"/>
                    </p:tgtEl>
                  </p:cond>
                </p:stCondLst>
                <p:endSync evt="end" delay="0">
                  <p:rtn val="all"/>
                </p:endSync>
                <p:childTnLst>
                  <p:par>
                    <p:cTn id="146" fill="hold">
                      <p:stCondLst>
                        <p:cond delay="0"/>
                      </p:stCondLst>
                      <p:childTnLst>
                        <p:par>
                          <p:cTn id="147" fill="hold">
                            <p:stCondLst>
                              <p:cond delay="0"/>
                            </p:stCondLst>
                            <p:childTnLst>
                              <p:par>
                                <p:cTn id="148" presetID="1" presetClass="entr" presetSubtype="0" fill="hold" nodeType="withEffect">
                                  <p:stCondLst>
                                    <p:cond delay="0"/>
                                  </p:stCondLst>
                                  <p:childTnLst>
                                    <p:set>
                                      <p:cBhvr>
                                        <p:cTn id="149" dur="1" fill="hold">
                                          <p:stCondLst>
                                            <p:cond delay="0"/>
                                          </p:stCondLst>
                                        </p:cTn>
                                        <p:tgtEl>
                                          <p:spTgt spid="37"/>
                                        </p:tgtEl>
                                        <p:attrNameLst>
                                          <p:attrName>style.visibility</p:attrName>
                                        </p:attrNameLst>
                                      </p:cBhvr>
                                      <p:to>
                                        <p:strVal val="visible"/>
                                      </p:to>
                                    </p:set>
                                  </p:childTnLst>
                                </p:cTn>
                              </p:par>
                              <p:par>
                                <p:cTn id="150" presetID="1" presetClass="exit" presetSubtype="0" fill="hold" nodeType="withEffect">
                                  <p:stCondLst>
                                    <p:cond delay="0"/>
                                  </p:stCondLst>
                                  <p:childTnLst>
                                    <p:set>
                                      <p:cBhvr>
                                        <p:cTn id="151" dur="1" fill="hold">
                                          <p:stCondLst>
                                            <p:cond delay="0"/>
                                          </p:stCondLst>
                                        </p:cTn>
                                        <p:tgtEl>
                                          <p:spTgt spid="36"/>
                                        </p:tgtEl>
                                        <p:attrNameLst>
                                          <p:attrName>style.visibility</p:attrName>
                                        </p:attrNameLst>
                                      </p:cBhvr>
                                      <p:to>
                                        <p:strVal val="hidden"/>
                                      </p:to>
                                    </p:set>
                                  </p:childTnLst>
                                </p:cTn>
                              </p:par>
                            </p:childTnLst>
                          </p:cTn>
                        </p:par>
                        <p:par>
                          <p:cTn id="152" fill="hold">
                            <p:stCondLst>
                              <p:cond delay="0"/>
                            </p:stCondLst>
                            <p:childTnLst>
                              <p:par>
                                <p:cTn id="153" presetID="42" presetClass="exit" presetSubtype="0" fill="hold" grpId="1" nodeType="afterEffect">
                                  <p:stCondLst>
                                    <p:cond delay="0"/>
                                  </p:stCondLst>
                                  <p:childTnLst>
                                    <p:animEffect transition="out" filter="fade">
                                      <p:cBhvr>
                                        <p:cTn id="154" dur="500"/>
                                        <p:tgtEl>
                                          <p:spTgt spid="38"/>
                                        </p:tgtEl>
                                      </p:cBhvr>
                                    </p:animEffect>
                                    <p:anim calcmode="lin" valueType="num">
                                      <p:cBhvr>
                                        <p:cTn id="155" dur="500"/>
                                        <p:tgtEl>
                                          <p:spTgt spid="38"/>
                                        </p:tgtEl>
                                        <p:attrNameLst>
                                          <p:attrName>ppt_x</p:attrName>
                                        </p:attrNameLst>
                                      </p:cBhvr>
                                      <p:tavLst>
                                        <p:tav tm="0">
                                          <p:val>
                                            <p:strVal val="ppt_x"/>
                                          </p:val>
                                        </p:tav>
                                        <p:tav tm="100000">
                                          <p:val>
                                            <p:strVal val="ppt_x"/>
                                          </p:val>
                                        </p:tav>
                                      </p:tavLst>
                                    </p:anim>
                                    <p:anim calcmode="lin" valueType="num">
                                      <p:cBhvr>
                                        <p:cTn id="156" dur="500"/>
                                        <p:tgtEl>
                                          <p:spTgt spid="38"/>
                                        </p:tgtEl>
                                        <p:attrNameLst>
                                          <p:attrName>ppt_y</p:attrName>
                                        </p:attrNameLst>
                                      </p:cBhvr>
                                      <p:tavLst>
                                        <p:tav tm="0">
                                          <p:val>
                                            <p:strVal val="ppt_y"/>
                                          </p:val>
                                        </p:tav>
                                        <p:tav tm="100000">
                                          <p:val>
                                            <p:strVal val="ppt_y+.1"/>
                                          </p:val>
                                        </p:tav>
                                      </p:tavLst>
                                    </p:anim>
                                    <p:set>
                                      <p:cBhvr>
                                        <p:cTn id="157"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58" restart="whenNotActive" fill="hold" evtFilter="cancelBubble" nodeType="interactiveSeq">
                <p:stCondLst>
                  <p:cond evt="onClick" delay="0">
                    <p:tgtEl>
                      <p:spTgt spid="40"/>
                    </p:tgtEl>
                  </p:cond>
                </p:stCondLst>
                <p:endSync evt="end" delay="0">
                  <p:rtn val="all"/>
                </p:endSync>
                <p:childTnLst>
                  <p:par>
                    <p:cTn id="159" fill="hold">
                      <p:stCondLst>
                        <p:cond delay="0"/>
                      </p:stCondLst>
                      <p:childTnLst>
                        <p:par>
                          <p:cTn id="160" fill="hold">
                            <p:stCondLst>
                              <p:cond delay="0"/>
                            </p:stCondLst>
                            <p:childTnLst>
                              <p:par>
                                <p:cTn id="161" presetID="1" presetClass="exit" presetSubtype="0" fill="hold" nodeType="withEffect">
                                  <p:stCondLst>
                                    <p:cond delay="0"/>
                                  </p:stCondLst>
                                  <p:childTnLst>
                                    <p:set>
                                      <p:cBhvr>
                                        <p:cTn id="162" dur="1" fill="hold">
                                          <p:stCondLst>
                                            <p:cond delay="0"/>
                                          </p:stCondLst>
                                        </p:cTn>
                                        <p:tgtEl>
                                          <p:spTgt spid="40"/>
                                        </p:tgtEl>
                                        <p:attrNameLst>
                                          <p:attrName>style.visibility</p:attrName>
                                        </p:attrNameLst>
                                      </p:cBhvr>
                                      <p:to>
                                        <p:strVal val="hidden"/>
                                      </p:to>
                                    </p:set>
                                  </p:childTnLst>
                                </p:cTn>
                              </p:par>
                              <p:par>
                                <p:cTn id="163" presetID="1" presetClass="entr" presetSubtype="0" fill="hold" nodeType="withEffect">
                                  <p:stCondLst>
                                    <p:cond delay="0"/>
                                  </p:stCondLst>
                                  <p:childTnLst>
                                    <p:set>
                                      <p:cBhvr>
                                        <p:cTn id="164" dur="1" fill="hold">
                                          <p:stCondLst>
                                            <p:cond delay="0"/>
                                          </p:stCondLst>
                                        </p:cTn>
                                        <p:tgtEl>
                                          <p:spTgt spid="39"/>
                                        </p:tgtEl>
                                        <p:attrNameLst>
                                          <p:attrName>style.visibility</p:attrName>
                                        </p:attrNameLst>
                                      </p:cBhvr>
                                      <p:to>
                                        <p:strVal val="visible"/>
                                      </p:to>
                                    </p:set>
                                  </p:childTnLst>
                                </p:cTn>
                              </p:par>
                            </p:childTnLst>
                          </p:cTn>
                        </p:par>
                        <p:par>
                          <p:cTn id="165" fill="hold">
                            <p:stCondLst>
                              <p:cond delay="0"/>
                            </p:stCondLst>
                            <p:childTnLst>
                              <p:par>
                                <p:cTn id="166" presetID="42" presetClass="entr" presetSubtype="0" fill="hold" grpId="0" nodeType="afterEffect">
                                  <p:stCondLst>
                                    <p:cond delay="0"/>
                                  </p:stCondLst>
                                  <p:childTnLst>
                                    <p:set>
                                      <p:cBhvr>
                                        <p:cTn id="167" dur="1" fill="hold">
                                          <p:stCondLst>
                                            <p:cond delay="0"/>
                                          </p:stCondLst>
                                        </p:cTn>
                                        <p:tgtEl>
                                          <p:spTgt spid="41"/>
                                        </p:tgtEl>
                                        <p:attrNameLst>
                                          <p:attrName>style.visibility</p:attrName>
                                        </p:attrNameLst>
                                      </p:cBhvr>
                                      <p:to>
                                        <p:strVal val="visible"/>
                                      </p:to>
                                    </p:set>
                                    <p:animEffect transition="in" filter="fade">
                                      <p:cBhvr>
                                        <p:cTn id="168" dur="500"/>
                                        <p:tgtEl>
                                          <p:spTgt spid="41"/>
                                        </p:tgtEl>
                                      </p:cBhvr>
                                    </p:animEffect>
                                    <p:anim calcmode="lin" valueType="num">
                                      <p:cBhvr>
                                        <p:cTn id="169" dur="500" fill="hold"/>
                                        <p:tgtEl>
                                          <p:spTgt spid="41"/>
                                        </p:tgtEl>
                                        <p:attrNameLst>
                                          <p:attrName>ppt_x</p:attrName>
                                        </p:attrNameLst>
                                      </p:cBhvr>
                                      <p:tavLst>
                                        <p:tav tm="0">
                                          <p:val>
                                            <p:strVal val="#ppt_x"/>
                                          </p:val>
                                        </p:tav>
                                        <p:tav tm="100000">
                                          <p:val>
                                            <p:strVal val="#ppt_x"/>
                                          </p:val>
                                        </p:tav>
                                      </p:tavLst>
                                    </p:anim>
                                    <p:anim calcmode="lin" valueType="num">
                                      <p:cBhvr>
                                        <p:cTn id="170"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0"/>
                  </p:tgtEl>
                </p:cond>
              </p:nextCondLst>
            </p:seq>
            <p:seq concurrent="1" nextAc="seek">
              <p:cTn id="171" restart="whenNotActive" fill="hold" evtFilter="cancelBubble" nodeType="interactiveSeq">
                <p:stCondLst>
                  <p:cond evt="onClick" delay="0">
                    <p:tgtEl>
                      <p:spTgt spid="39"/>
                    </p:tgtEl>
                  </p:cond>
                </p:stCondLst>
                <p:endSync evt="end" delay="0">
                  <p:rtn val="all"/>
                </p:endSync>
                <p:childTnLst>
                  <p:par>
                    <p:cTn id="172" fill="hold">
                      <p:stCondLst>
                        <p:cond delay="0"/>
                      </p:stCondLst>
                      <p:childTnLst>
                        <p:par>
                          <p:cTn id="173" fill="hold">
                            <p:stCondLst>
                              <p:cond delay="0"/>
                            </p:stCondLst>
                            <p:childTnLst>
                              <p:par>
                                <p:cTn id="174" presetID="1" presetClass="entr" presetSubtype="0" fill="hold" nodeType="withEffect">
                                  <p:stCondLst>
                                    <p:cond delay="0"/>
                                  </p:stCondLst>
                                  <p:childTnLst>
                                    <p:set>
                                      <p:cBhvr>
                                        <p:cTn id="175" dur="1" fill="hold">
                                          <p:stCondLst>
                                            <p:cond delay="0"/>
                                          </p:stCondLst>
                                        </p:cTn>
                                        <p:tgtEl>
                                          <p:spTgt spid="40"/>
                                        </p:tgtEl>
                                        <p:attrNameLst>
                                          <p:attrName>style.visibility</p:attrName>
                                        </p:attrNameLst>
                                      </p:cBhvr>
                                      <p:to>
                                        <p:strVal val="visible"/>
                                      </p:to>
                                    </p:set>
                                  </p:childTnLst>
                                </p:cTn>
                              </p:par>
                              <p:par>
                                <p:cTn id="176" presetID="1" presetClass="exit" presetSubtype="0" fill="hold" nodeType="withEffect">
                                  <p:stCondLst>
                                    <p:cond delay="0"/>
                                  </p:stCondLst>
                                  <p:childTnLst>
                                    <p:set>
                                      <p:cBhvr>
                                        <p:cTn id="177" dur="1" fill="hold">
                                          <p:stCondLst>
                                            <p:cond delay="0"/>
                                          </p:stCondLst>
                                        </p:cTn>
                                        <p:tgtEl>
                                          <p:spTgt spid="39"/>
                                        </p:tgtEl>
                                        <p:attrNameLst>
                                          <p:attrName>style.visibility</p:attrName>
                                        </p:attrNameLst>
                                      </p:cBhvr>
                                      <p:to>
                                        <p:strVal val="hidden"/>
                                      </p:to>
                                    </p:set>
                                  </p:childTnLst>
                                </p:cTn>
                              </p:par>
                            </p:childTnLst>
                          </p:cTn>
                        </p:par>
                        <p:par>
                          <p:cTn id="178" fill="hold">
                            <p:stCondLst>
                              <p:cond delay="0"/>
                            </p:stCondLst>
                            <p:childTnLst>
                              <p:par>
                                <p:cTn id="179" presetID="42" presetClass="exit" presetSubtype="0" fill="hold" grpId="1" nodeType="afterEffect">
                                  <p:stCondLst>
                                    <p:cond delay="0"/>
                                  </p:stCondLst>
                                  <p:childTnLst>
                                    <p:animEffect transition="out" filter="fade">
                                      <p:cBhvr>
                                        <p:cTn id="180" dur="500"/>
                                        <p:tgtEl>
                                          <p:spTgt spid="41"/>
                                        </p:tgtEl>
                                      </p:cBhvr>
                                    </p:animEffect>
                                    <p:anim calcmode="lin" valueType="num">
                                      <p:cBhvr>
                                        <p:cTn id="181" dur="500"/>
                                        <p:tgtEl>
                                          <p:spTgt spid="41"/>
                                        </p:tgtEl>
                                        <p:attrNameLst>
                                          <p:attrName>ppt_x</p:attrName>
                                        </p:attrNameLst>
                                      </p:cBhvr>
                                      <p:tavLst>
                                        <p:tav tm="0">
                                          <p:val>
                                            <p:strVal val="ppt_x"/>
                                          </p:val>
                                        </p:tav>
                                        <p:tav tm="100000">
                                          <p:val>
                                            <p:strVal val="ppt_x"/>
                                          </p:val>
                                        </p:tav>
                                      </p:tavLst>
                                    </p:anim>
                                    <p:anim calcmode="lin" valueType="num">
                                      <p:cBhvr>
                                        <p:cTn id="182" dur="500"/>
                                        <p:tgtEl>
                                          <p:spTgt spid="41"/>
                                        </p:tgtEl>
                                        <p:attrNameLst>
                                          <p:attrName>ppt_y</p:attrName>
                                        </p:attrNameLst>
                                      </p:cBhvr>
                                      <p:tavLst>
                                        <p:tav tm="0">
                                          <p:val>
                                            <p:strVal val="ppt_y"/>
                                          </p:val>
                                        </p:tav>
                                        <p:tav tm="100000">
                                          <p:val>
                                            <p:strVal val="ppt_y+.1"/>
                                          </p:val>
                                        </p:tav>
                                      </p:tavLst>
                                    </p:anim>
                                    <p:set>
                                      <p:cBhvr>
                                        <p:cTn id="183"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84" restart="whenNotActive" fill="hold" evtFilter="cancelBubble" nodeType="interactiveSeq">
                <p:stCondLst>
                  <p:cond evt="onClick" delay="0">
                    <p:tgtEl>
                      <p:spTgt spid="43"/>
                    </p:tgtEl>
                  </p:cond>
                </p:stCondLst>
                <p:endSync evt="end" delay="0">
                  <p:rtn val="all"/>
                </p:endSync>
                <p:childTnLst>
                  <p:par>
                    <p:cTn id="185" fill="hold">
                      <p:stCondLst>
                        <p:cond delay="0"/>
                      </p:stCondLst>
                      <p:childTnLst>
                        <p:par>
                          <p:cTn id="186" fill="hold">
                            <p:stCondLst>
                              <p:cond delay="0"/>
                            </p:stCondLst>
                            <p:childTnLst>
                              <p:par>
                                <p:cTn id="187" presetID="1" presetClass="exit" presetSubtype="0" fill="hold" nodeType="withEffect">
                                  <p:stCondLst>
                                    <p:cond delay="0"/>
                                  </p:stCondLst>
                                  <p:childTnLst>
                                    <p:set>
                                      <p:cBhvr>
                                        <p:cTn id="188" dur="1" fill="hold">
                                          <p:stCondLst>
                                            <p:cond delay="0"/>
                                          </p:stCondLst>
                                        </p:cTn>
                                        <p:tgtEl>
                                          <p:spTgt spid="43"/>
                                        </p:tgtEl>
                                        <p:attrNameLst>
                                          <p:attrName>style.visibility</p:attrName>
                                        </p:attrNameLst>
                                      </p:cBhvr>
                                      <p:to>
                                        <p:strVal val="hidden"/>
                                      </p:to>
                                    </p:set>
                                  </p:childTnLst>
                                </p:cTn>
                              </p:par>
                              <p:par>
                                <p:cTn id="189" presetID="1" presetClass="entr" presetSubtype="0" fill="hold" nodeType="withEffect">
                                  <p:stCondLst>
                                    <p:cond delay="0"/>
                                  </p:stCondLst>
                                  <p:childTnLst>
                                    <p:set>
                                      <p:cBhvr>
                                        <p:cTn id="190" dur="1" fill="hold">
                                          <p:stCondLst>
                                            <p:cond delay="0"/>
                                          </p:stCondLst>
                                        </p:cTn>
                                        <p:tgtEl>
                                          <p:spTgt spid="42"/>
                                        </p:tgtEl>
                                        <p:attrNameLst>
                                          <p:attrName>style.visibility</p:attrName>
                                        </p:attrNameLst>
                                      </p:cBhvr>
                                      <p:to>
                                        <p:strVal val="visible"/>
                                      </p:to>
                                    </p:set>
                                  </p:childTnLst>
                                </p:cTn>
                              </p:par>
                            </p:childTnLst>
                          </p:cTn>
                        </p:par>
                        <p:par>
                          <p:cTn id="191" fill="hold">
                            <p:stCondLst>
                              <p:cond delay="0"/>
                            </p:stCondLst>
                            <p:childTnLst>
                              <p:par>
                                <p:cTn id="192" presetID="42" presetClass="entr" presetSubtype="0" fill="hold" grpId="0" nodeType="afterEffect">
                                  <p:stCondLst>
                                    <p:cond delay="0"/>
                                  </p:stCondLst>
                                  <p:childTnLst>
                                    <p:set>
                                      <p:cBhvr>
                                        <p:cTn id="193" dur="1" fill="hold">
                                          <p:stCondLst>
                                            <p:cond delay="0"/>
                                          </p:stCondLst>
                                        </p:cTn>
                                        <p:tgtEl>
                                          <p:spTgt spid="44"/>
                                        </p:tgtEl>
                                        <p:attrNameLst>
                                          <p:attrName>style.visibility</p:attrName>
                                        </p:attrNameLst>
                                      </p:cBhvr>
                                      <p:to>
                                        <p:strVal val="visible"/>
                                      </p:to>
                                    </p:set>
                                    <p:animEffect transition="in" filter="fade">
                                      <p:cBhvr>
                                        <p:cTn id="194" dur="500"/>
                                        <p:tgtEl>
                                          <p:spTgt spid="44"/>
                                        </p:tgtEl>
                                      </p:cBhvr>
                                    </p:animEffect>
                                    <p:anim calcmode="lin" valueType="num">
                                      <p:cBhvr>
                                        <p:cTn id="195" dur="500" fill="hold"/>
                                        <p:tgtEl>
                                          <p:spTgt spid="44"/>
                                        </p:tgtEl>
                                        <p:attrNameLst>
                                          <p:attrName>ppt_x</p:attrName>
                                        </p:attrNameLst>
                                      </p:cBhvr>
                                      <p:tavLst>
                                        <p:tav tm="0">
                                          <p:val>
                                            <p:strVal val="#ppt_x"/>
                                          </p:val>
                                        </p:tav>
                                        <p:tav tm="100000">
                                          <p:val>
                                            <p:strVal val="#ppt_x"/>
                                          </p:val>
                                        </p:tav>
                                      </p:tavLst>
                                    </p:anim>
                                    <p:anim calcmode="lin" valueType="num">
                                      <p:cBhvr>
                                        <p:cTn id="196" dur="5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3"/>
                  </p:tgtEl>
                </p:cond>
              </p:nextCondLst>
            </p:seq>
            <p:seq concurrent="1" nextAc="seek">
              <p:cTn id="197" restart="whenNotActive" fill="hold" evtFilter="cancelBubble" nodeType="interactiveSeq">
                <p:stCondLst>
                  <p:cond evt="onClick" delay="0">
                    <p:tgtEl>
                      <p:spTgt spid="42"/>
                    </p:tgtEl>
                  </p:cond>
                </p:stCondLst>
                <p:endSync evt="end" delay="0">
                  <p:rtn val="all"/>
                </p:endSync>
                <p:childTnLst>
                  <p:par>
                    <p:cTn id="198" fill="hold">
                      <p:stCondLst>
                        <p:cond delay="0"/>
                      </p:stCondLst>
                      <p:childTnLst>
                        <p:par>
                          <p:cTn id="199" fill="hold">
                            <p:stCondLst>
                              <p:cond delay="0"/>
                            </p:stCondLst>
                            <p:childTnLst>
                              <p:par>
                                <p:cTn id="200" presetID="1" presetClass="entr" presetSubtype="0" fill="hold" nodeType="withEffect">
                                  <p:stCondLst>
                                    <p:cond delay="0"/>
                                  </p:stCondLst>
                                  <p:childTnLst>
                                    <p:set>
                                      <p:cBhvr>
                                        <p:cTn id="201" dur="1" fill="hold">
                                          <p:stCondLst>
                                            <p:cond delay="0"/>
                                          </p:stCondLst>
                                        </p:cTn>
                                        <p:tgtEl>
                                          <p:spTgt spid="43"/>
                                        </p:tgtEl>
                                        <p:attrNameLst>
                                          <p:attrName>style.visibility</p:attrName>
                                        </p:attrNameLst>
                                      </p:cBhvr>
                                      <p:to>
                                        <p:strVal val="visible"/>
                                      </p:to>
                                    </p:set>
                                  </p:childTnLst>
                                </p:cTn>
                              </p:par>
                              <p:par>
                                <p:cTn id="202" presetID="1" presetClass="exit" presetSubtype="0" fill="hold" nodeType="withEffect">
                                  <p:stCondLst>
                                    <p:cond delay="0"/>
                                  </p:stCondLst>
                                  <p:childTnLst>
                                    <p:set>
                                      <p:cBhvr>
                                        <p:cTn id="203" dur="1" fill="hold">
                                          <p:stCondLst>
                                            <p:cond delay="0"/>
                                          </p:stCondLst>
                                        </p:cTn>
                                        <p:tgtEl>
                                          <p:spTgt spid="42"/>
                                        </p:tgtEl>
                                        <p:attrNameLst>
                                          <p:attrName>style.visibility</p:attrName>
                                        </p:attrNameLst>
                                      </p:cBhvr>
                                      <p:to>
                                        <p:strVal val="hidden"/>
                                      </p:to>
                                    </p:set>
                                  </p:childTnLst>
                                </p:cTn>
                              </p:par>
                            </p:childTnLst>
                          </p:cTn>
                        </p:par>
                        <p:par>
                          <p:cTn id="204" fill="hold">
                            <p:stCondLst>
                              <p:cond delay="0"/>
                            </p:stCondLst>
                            <p:childTnLst>
                              <p:par>
                                <p:cTn id="205" presetID="42" presetClass="exit" presetSubtype="0" fill="hold" grpId="1" nodeType="afterEffect">
                                  <p:stCondLst>
                                    <p:cond delay="0"/>
                                  </p:stCondLst>
                                  <p:childTnLst>
                                    <p:animEffect transition="out" filter="fade">
                                      <p:cBhvr>
                                        <p:cTn id="206" dur="500"/>
                                        <p:tgtEl>
                                          <p:spTgt spid="44"/>
                                        </p:tgtEl>
                                      </p:cBhvr>
                                    </p:animEffect>
                                    <p:anim calcmode="lin" valueType="num">
                                      <p:cBhvr>
                                        <p:cTn id="207" dur="500"/>
                                        <p:tgtEl>
                                          <p:spTgt spid="44"/>
                                        </p:tgtEl>
                                        <p:attrNameLst>
                                          <p:attrName>ppt_x</p:attrName>
                                        </p:attrNameLst>
                                      </p:cBhvr>
                                      <p:tavLst>
                                        <p:tav tm="0">
                                          <p:val>
                                            <p:strVal val="ppt_x"/>
                                          </p:val>
                                        </p:tav>
                                        <p:tav tm="100000">
                                          <p:val>
                                            <p:strVal val="ppt_x"/>
                                          </p:val>
                                        </p:tav>
                                      </p:tavLst>
                                    </p:anim>
                                    <p:anim calcmode="lin" valueType="num">
                                      <p:cBhvr>
                                        <p:cTn id="208" dur="500"/>
                                        <p:tgtEl>
                                          <p:spTgt spid="44"/>
                                        </p:tgtEl>
                                        <p:attrNameLst>
                                          <p:attrName>ppt_y</p:attrName>
                                        </p:attrNameLst>
                                      </p:cBhvr>
                                      <p:tavLst>
                                        <p:tav tm="0">
                                          <p:val>
                                            <p:strVal val="ppt_y"/>
                                          </p:val>
                                        </p:tav>
                                        <p:tav tm="100000">
                                          <p:val>
                                            <p:strVal val="ppt_y+.1"/>
                                          </p:val>
                                        </p:tav>
                                      </p:tavLst>
                                    </p:anim>
                                    <p:set>
                                      <p:cBhvr>
                                        <p:cTn id="209"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7" grpId="0"/>
      <p:bldP spid="7" grpId="1"/>
      <p:bldP spid="21" grpId="0"/>
      <p:bldP spid="21" grpId="1"/>
      <p:bldP spid="24" grpId="0"/>
      <p:bldP spid="24" grpId="1"/>
      <p:bldP spid="27" grpId="0"/>
      <p:bldP spid="27" grpId="1"/>
      <p:bldP spid="35" grpId="0"/>
      <p:bldP spid="35" grpId="1"/>
      <p:bldP spid="38" grpId="0"/>
      <p:bldP spid="38" grpId="1"/>
      <p:bldP spid="41" grpId="0"/>
      <p:bldP spid="41" grpId="1"/>
      <p:bldP spid="44" grpId="0"/>
      <p:bldP spid="4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7" name="Title 1"/>
          <p:cNvSpPr>
            <a:spLocks noGrp="1"/>
          </p:cNvSpPr>
          <p:nvPr>
            <p:ph type="title"/>
          </p:nvPr>
        </p:nvSpPr>
        <p:spPr>
          <a:xfrm>
            <a:off x="457198" y="478895"/>
            <a:ext cx="8220075" cy="994306"/>
          </a:xfrm>
        </p:spPr>
        <p:txBody>
          <a:bodyPr/>
          <a:lstStyle/>
          <a:p>
            <a:r>
              <a:rPr lang="en-GB" dirty="0" smtClean="0"/>
              <a:t>Sorting the Boxes</a:t>
            </a:r>
            <a:endParaRPr lang="en-GB" dirty="0"/>
          </a:p>
        </p:txBody>
      </p:sp>
      <p:sp>
        <p:nvSpPr>
          <p:cNvPr id="11" name="Rectangle: Rounded Corners 20">
            <a:extLst>
              <a:ext uri="{FF2B5EF4-FFF2-40B4-BE49-F238E27FC236}">
                <a16:creationId xmlns:a16="http://schemas.microsoft.com/office/drawing/2014/main" xmlns="" id="{952826CA-6601-45AE-9934-869E8EDAD2E8}"/>
              </a:ext>
            </a:extLst>
          </p:cNvPr>
          <p:cNvSpPr/>
          <p:nvPr/>
        </p:nvSpPr>
        <p:spPr>
          <a:xfrm>
            <a:off x="684212" y="1412776"/>
            <a:ext cx="7775575" cy="79208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Each box needs to go in the correct place in the house. Can you put the box in the right room?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5051" y="2695584"/>
            <a:ext cx="5494492" cy="2729619"/>
          </a:xfrm>
          <a:prstGeom prst="rect">
            <a:avLst/>
          </a:prstGeom>
        </p:spPr>
      </p:pic>
    </p:spTree>
    <p:extLst>
      <p:ext uri="{BB962C8B-B14F-4D97-AF65-F5344CB8AC3E}">
        <p14:creationId xmlns:p14="http://schemas.microsoft.com/office/powerpoint/2010/main" val="21827738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5051" y="2695584"/>
            <a:ext cx="5494492" cy="2729619"/>
          </a:xfrm>
          <a:prstGeom prst="rect">
            <a:avLst/>
          </a:prstGeom>
        </p:spPr>
      </p:pic>
      <p:sp>
        <p:nvSpPr>
          <p:cNvPr id="17" name="Explosion 1 16"/>
          <p:cNvSpPr/>
          <p:nvPr/>
        </p:nvSpPr>
        <p:spPr>
          <a:xfrm>
            <a:off x="2537105" y="2475647"/>
            <a:ext cx="1734117" cy="1734117"/>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3" name="Knee"/>
          <p:cNvSpPr txBox="1"/>
          <p:nvPr/>
        </p:nvSpPr>
        <p:spPr>
          <a:xfrm>
            <a:off x="2727746" y="2908891"/>
            <a:ext cx="1480843" cy="769441"/>
          </a:xfrm>
          <a:prstGeom prst="rect">
            <a:avLst/>
          </a:prstGeom>
          <a:noFill/>
        </p:spPr>
        <p:txBody>
          <a:bodyPr wrap="square" rtlCol="0">
            <a:spAutoFit/>
          </a:bodyPr>
          <a:lstStyle/>
          <a:p>
            <a:pPr algn="ctr"/>
            <a:r>
              <a:rPr lang="en-GB" sz="4400" b="1" dirty="0" smtClean="0">
                <a:solidFill>
                  <a:schemeClr val="accent6"/>
                </a:solidFill>
              </a:rPr>
              <a:t>knee</a:t>
            </a:r>
            <a:endParaRPr lang="en-GB" sz="4400" b="1" dirty="0">
              <a:solidFill>
                <a:schemeClr val="accent6"/>
              </a:solidFill>
            </a:endParaRPr>
          </a:p>
        </p:txBody>
      </p:sp>
      <p:sp>
        <p:nvSpPr>
          <p:cNvPr id="14" name="Knight"/>
          <p:cNvSpPr txBox="1"/>
          <p:nvPr/>
        </p:nvSpPr>
        <p:spPr>
          <a:xfrm>
            <a:off x="2300331" y="4344687"/>
            <a:ext cx="1908258" cy="769441"/>
          </a:xfrm>
          <a:prstGeom prst="rect">
            <a:avLst/>
          </a:prstGeom>
          <a:noFill/>
        </p:spPr>
        <p:txBody>
          <a:bodyPr wrap="square" rtlCol="0">
            <a:spAutoFit/>
          </a:bodyPr>
          <a:lstStyle/>
          <a:p>
            <a:pPr algn="ctr"/>
            <a:r>
              <a:rPr lang="en-GB" sz="4400" b="1" dirty="0" smtClean="0">
                <a:solidFill>
                  <a:schemeClr val="accent6"/>
                </a:solidFill>
              </a:rPr>
              <a:t>knight</a:t>
            </a:r>
            <a:endParaRPr lang="en-GB" sz="4400" b="1" dirty="0">
              <a:solidFill>
                <a:schemeClr val="accent6"/>
              </a:solidFill>
            </a:endParaRPr>
          </a:p>
        </p:txBody>
      </p:sp>
      <p:sp>
        <p:nvSpPr>
          <p:cNvPr id="15" name="Knife"/>
          <p:cNvSpPr txBox="1"/>
          <p:nvPr/>
        </p:nvSpPr>
        <p:spPr>
          <a:xfrm>
            <a:off x="5133276" y="2908890"/>
            <a:ext cx="1908258" cy="769441"/>
          </a:xfrm>
          <a:prstGeom prst="rect">
            <a:avLst/>
          </a:prstGeom>
          <a:noFill/>
        </p:spPr>
        <p:txBody>
          <a:bodyPr wrap="square" rtlCol="0">
            <a:spAutoFit/>
          </a:bodyPr>
          <a:lstStyle/>
          <a:p>
            <a:pPr algn="ctr"/>
            <a:r>
              <a:rPr lang="en-GB" sz="4400" b="1" dirty="0" smtClean="0">
                <a:solidFill>
                  <a:schemeClr val="accent6"/>
                </a:solidFill>
              </a:rPr>
              <a:t>knife</a:t>
            </a:r>
            <a:endParaRPr lang="en-GB" sz="4400" b="1" dirty="0">
              <a:solidFill>
                <a:schemeClr val="accent6"/>
              </a:solidFill>
            </a:endParaRPr>
          </a:p>
        </p:txBody>
      </p:sp>
      <p:sp>
        <p:nvSpPr>
          <p:cNvPr id="16" name="Knot"/>
          <p:cNvSpPr txBox="1"/>
          <p:nvPr/>
        </p:nvSpPr>
        <p:spPr>
          <a:xfrm>
            <a:off x="5374688" y="4344686"/>
            <a:ext cx="1908258" cy="769441"/>
          </a:xfrm>
          <a:prstGeom prst="rect">
            <a:avLst/>
          </a:prstGeom>
          <a:noFill/>
        </p:spPr>
        <p:txBody>
          <a:bodyPr wrap="square" rtlCol="0">
            <a:spAutoFit/>
          </a:bodyPr>
          <a:lstStyle/>
          <a:p>
            <a:pPr algn="ctr"/>
            <a:r>
              <a:rPr lang="en-GB" sz="4400" b="1" dirty="0" smtClean="0">
                <a:solidFill>
                  <a:schemeClr val="accent6"/>
                </a:solidFill>
              </a:rPr>
              <a:t>knot</a:t>
            </a:r>
            <a:endParaRPr lang="en-GB" sz="4400" b="1" dirty="0">
              <a:solidFill>
                <a:schemeClr val="accent6"/>
              </a:solidFill>
            </a:endParaRPr>
          </a:p>
        </p:txBody>
      </p:sp>
      <p:grpSp>
        <p:nvGrpSpPr>
          <p:cNvPr id="5" name="Group 4"/>
          <p:cNvGrpSpPr/>
          <p:nvPr/>
        </p:nvGrpSpPr>
        <p:grpSpPr>
          <a:xfrm>
            <a:off x="3714966" y="731453"/>
            <a:ext cx="1659722" cy="1694285"/>
            <a:chOff x="3714966" y="731453"/>
            <a:chExt cx="1659722" cy="1694285"/>
          </a:xfrm>
        </p:grpSpPr>
        <p:pic>
          <p:nvPicPr>
            <p:cNvPr id="12" name="Knight Clos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4966" y="731453"/>
              <a:ext cx="1659722" cy="169428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96237" y="967350"/>
              <a:ext cx="897179" cy="1417159"/>
            </a:xfrm>
            <a:prstGeom prst="rect">
              <a:avLst/>
            </a:prstGeom>
          </p:spPr>
        </p:pic>
      </p:grpSp>
    </p:spTree>
    <p:extLst>
      <p:ext uri="{BB962C8B-B14F-4D97-AF65-F5344CB8AC3E}">
        <p14:creationId xmlns:p14="http://schemas.microsoft.com/office/powerpoint/2010/main" val="31736700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77778E-7 -2.59259E-6 L -0.1316 0.25949 " pathEditMode="relative" rAng="0" ptsTypes="AA">
                                      <p:cBhvr>
                                        <p:cTn id="6" dur="2000" fill="hold"/>
                                        <p:tgtEl>
                                          <p:spTgt spid="5"/>
                                        </p:tgtEl>
                                        <p:attrNameLst>
                                          <p:attrName>ppt_x</p:attrName>
                                          <p:attrName>ppt_y</p:attrName>
                                        </p:attrNameLst>
                                      </p:cBhvr>
                                      <p:rCtr x="-6510" y="12963"/>
                                    </p:animMotion>
                                  </p:childTnLst>
                                </p:cTn>
                              </p:par>
                              <p:par>
                                <p:cTn id="7" presetID="10" presetClass="exit" presetSubtype="0" fill="hold" nodeType="withEffect">
                                  <p:stCondLst>
                                    <p:cond delay="2000"/>
                                  </p:stCondLst>
                                  <p:childTnLst>
                                    <p:animEffect transition="out" filter="fade">
                                      <p:cBhvr>
                                        <p:cTn id="8" dur="500"/>
                                        <p:tgtEl>
                                          <p:spTgt spid="5"/>
                                        </p:tgtEl>
                                      </p:cBhvr>
                                    </p:animEffect>
                                    <p:set>
                                      <p:cBhvr>
                                        <p:cTn id="9" dur="1" fill="hold">
                                          <p:stCondLst>
                                            <p:cond delay="499"/>
                                          </p:stCondLst>
                                        </p:cTn>
                                        <p:tgtEl>
                                          <p:spTgt spid="5"/>
                                        </p:tgtEl>
                                        <p:attrNameLst>
                                          <p:attrName>style.visibility</p:attrName>
                                        </p:attrNameLst>
                                      </p:cBhvr>
                                      <p:to>
                                        <p:strVal val="hidden"/>
                                      </p:to>
                                    </p:set>
                                  </p:childTnLst>
                                </p:cTn>
                              </p:par>
                            </p:childTnLst>
                          </p:cTn>
                        </p:par>
                        <p:par>
                          <p:cTn id="10" fill="hold">
                            <p:stCondLst>
                              <p:cond delay="2500"/>
                            </p:stCondLst>
                            <p:childTnLst>
                              <p:par>
                                <p:cTn id="11" presetID="10" presetClass="entr" presetSubtype="0" fill="hold" grpId="1"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3000"/>
                            </p:stCondLst>
                            <p:childTnLst>
                              <p:par>
                                <p:cTn id="15" presetID="26" presetClass="emph" presetSubtype="0" fill="hold" grpId="0" nodeType="afterEffect">
                                  <p:stCondLst>
                                    <p:cond delay="300"/>
                                  </p:stCondLst>
                                  <p:childTnLst>
                                    <p:animEffect transition="out" filter="fade">
                                      <p:cBhvr>
                                        <p:cTn id="16" dur="900" tmFilter="0, 0; .2, .5; .8, .5; 1, 0"/>
                                        <p:tgtEl>
                                          <p:spTgt spid="17"/>
                                        </p:tgtEl>
                                      </p:cBhvr>
                                    </p:animEffect>
                                    <p:animScale>
                                      <p:cBhvr>
                                        <p:cTn id="17" dur="450" autoRev="1" fill="hold"/>
                                        <p:tgtEl>
                                          <p:spTgt spid="17"/>
                                        </p:tgtEl>
                                      </p:cBhvr>
                                      <p:by x="105000" y="105000"/>
                                    </p:animScale>
                                  </p:childTnLst>
                                </p:cTn>
                              </p:par>
                            </p:childTnLst>
                          </p:cTn>
                        </p:par>
                      </p:childTnLst>
                    </p:cTn>
                  </p:par>
                </p:childTnLst>
              </p:cTn>
              <p:nextCondLst>
                <p:cond evt="onClick" delay="0">
                  <p:tgtEl>
                    <p:spTgt spid="13"/>
                  </p:tgtEl>
                </p:cond>
              </p:nextCondLst>
            </p:seq>
            <p:seq concurrent="1" nextAc="seek">
              <p:cTn id="18" restart="whenNotActive" fill="hold" evtFilter="cancelBubble" nodeType="interactiveSeq">
                <p:stCondLst>
                  <p:cond evt="onClick" delay="0">
                    <p:tgtEl>
                      <p:spTgt spid="15"/>
                    </p:tgtEl>
                  </p:cond>
                </p:stCondLst>
                <p:endSync evt="end" delay="0">
                  <p:rtn val="all"/>
                </p:endSync>
                <p:childTnLst>
                  <p:par>
                    <p:cTn id="19" fill="hold">
                      <p:stCondLst>
                        <p:cond delay="0"/>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5"/>
                                        </p:tgtEl>
                                        <p:attrNameLst>
                                          <p:attrName>r</p:attrName>
                                        </p:attrNameLst>
                                      </p:cBhvr>
                                    </p:animRot>
                                    <p:animRot by="-240000">
                                      <p:cBhvr>
                                        <p:cTn id="23" dur="200" fill="hold">
                                          <p:stCondLst>
                                            <p:cond delay="200"/>
                                          </p:stCondLst>
                                        </p:cTn>
                                        <p:tgtEl>
                                          <p:spTgt spid="15"/>
                                        </p:tgtEl>
                                        <p:attrNameLst>
                                          <p:attrName>r</p:attrName>
                                        </p:attrNameLst>
                                      </p:cBhvr>
                                    </p:animRot>
                                    <p:animRot by="240000">
                                      <p:cBhvr>
                                        <p:cTn id="24" dur="200" fill="hold">
                                          <p:stCondLst>
                                            <p:cond delay="400"/>
                                          </p:stCondLst>
                                        </p:cTn>
                                        <p:tgtEl>
                                          <p:spTgt spid="15"/>
                                        </p:tgtEl>
                                        <p:attrNameLst>
                                          <p:attrName>r</p:attrName>
                                        </p:attrNameLst>
                                      </p:cBhvr>
                                    </p:animRot>
                                    <p:animRot by="-240000">
                                      <p:cBhvr>
                                        <p:cTn id="25" dur="200" fill="hold">
                                          <p:stCondLst>
                                            <p:cond delay="600"/>
                                          </p:stCondLst>
                                        </p:cTn>
                                        <p:tgtEl>
                                          <p:spTgt spid="15"/>
                                        </p:tgtEl>
                                        <p:attrNameLst>
                                          <p:attrName>r</p:attrName>
                                        </p:attrNameLst>
                                      </p:cBhvr>
                                    </p:animRot>
                                    <p:animRot by="120000">
                                      <p:cBhvr>
                                        <p:cTn id="26"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27" restart="whenNotActive" fill="hold" evtFilter="cancelBubble" nodeType="interactiveSeq">
                <p:stCondLst>
                  <p:cond evt="onClick" delay="0">
                    <p:tgtEl>
                      <p:spTgt spid="14"/>
                    </p:tgtEl>
                  </p:cond>
                </p:stCondLst>
                <p:endSync evt="end" delay="0">
                  <p:rtn val="all"/>
                </p:endSync>
                <p:childTnLst>
                  <p:par>
                    <p:cTn id="28" fill="hold">
                      <p:stCondLst>
                        <p:cond delay="0"/>
                      </p:stCondLst>
                      <p:childTnLst>
                        <p:par>
                          <p:cTn id="29" fill="hold">
                            <p:stCondLst>
                              <p:cond delay="0"/>
                            </p:stCondLst>
                            <p:childTnLst>
                              <p:par>
                                <p:cTn id="30" presetID="32" presetClass="emph" presetSubtype="0" fill="hold" grpId="0" nodeType="clickEffect">
                                  <p:stCondLst>
                                    <p:cond delay="0"/>
                                  </p:stCondLst>
                                  <p:childTnLst>
                                    <p:animRot by="120000">
                                      <p:cBhvr>
                                        <p:cTn id="31" dur="100" fill="hold">
                                          <p:stCondLst>
                                            <p:cond delay="0"/>
                                          </p:stCondLst>
                                        </p:cTn>
                                        <p:tgtEl>
                                          <p:spTgt spid="14"/>
                                        </p:tgtEl>
                                        <p:attrNameLst>
                                          <p:attrName>r</p:attrName>
                                        </p:attrNameLst>
                                      </p:cBhvr>
                                    </p:animRot>
                                    <p:animRot by="-240000">
                                      <p:cBhvr>
                                        <p:cTn id="32" dur="200" fill="hold">
                                          <p:stCondLst>
                                            <p:cond delay="200"/>
                                          </p:stCondLst>
                                        </p:cTn>
                                        <p:tgtEl>
                                          <p:spTgt spid="14"/>
                                        </p:tgtEl>
                                        <p:attrNameLst>
                                          <p:attrName>r</p:attrName>
                                        </p:attrNameLst>
                                      </p:cBhvr>
                                    </p:animRot>
                                    <p:animRot by="240000">
                                      <p:cBhvr>
                                        <p:cTn id="33" dur="200" fill="hold">
                                          <p:stCondLst>
                                            <p:cond delay="400"/>
                                          </p:stCondLst>
                                        </p:cTn>
                                        <p:tgtEl>
                                          <p:spTgt spid="14"/>
                                        </p:tgtEl>
                                        <p:attrNameLst>
                                          <p:attrName>r</p:attrName>
                                        </p:attrNameLst>
                                      </p:cBhvr>
                                    </p:animRot>
                                    <p:animRot by="-240000">
                                      <p:cBhvr>
                                        <p:cTn id="34" dur="200" fill="hold">
                                          <p:stCondLst>
                                            <p:cond delay="600"/>
                                          </p:stCondLst>
                                        </p:cTn>
                                        <p:tgtEl>
                                          <p:spTgt spid="14"/>
                                        </p:tgtEl>
                                        <p:attrNameLst>
                                          <p:attrName>r</p:attrName>
                                        </p:attrNameLst>
                                      </p:cBhvr>
                                    </p:animRot>
                                    <p:animRot by="120000">
                                      <p:cBhvr>
                                        <p:cTn id="35"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36" restart="whenNotActive" fill="hold" evtFilter="cancelBubble" nodeType="interactiveSeq">
                <p:stCondLst>
                  <p:cond evt="onClick" delay="0">
                    <p:tgtEl>
                      <p:spTgt spid="16"/>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0" nodeType="clickEffect">
                                  <p:stCondLst>
                                    <p:cond delay="0"/>
                                  </p:stCondLst>
                                  <p:childTnLst>
                                    <p:animRot by="120000">
                                      <p:cBhvr>
                                        <p:cTn id="40" dur="100" fill="hold">
                                          <p:stCondLst>
                                            <p:cond delay="0"/>
                                          </p:stCondLst>
                                        </p:cTn>
                                        <p:tgtEl>
                                          <p:spTgt spid="16"/>
                                        </p:tgtEl>
                                        <p:attrNameLst>
                                          <p:attrName>r</p:attrName>
                                        </p:attrNameLst>
                                      </p:cBhvr>
                                    </p:animRot>
                                    <p:animRot by="-240000">
                                      <p:cBhvr>
                                        <p:cTn id="41" dur="200" fill="hold">
                                          <p:stCondLst>
                                            <p:cond delay="200"/>
                                          </p:stCondLst>
                                        </p:cTn>
                                        <p:tgtEl>
                                          <p:spTgt spid="16"/>
                                        </p:tgtEl>
                                        <p:attrNameLst>
                                          <p:attrName>r</p:attrName>
                                        </p:attrNameLst>
                                      </p:cBhvr>
                                    </p:animRot>
                                    <p:animRot by="240000">
                                      <p:cBhvr>
                                        <p:cTn id="42" dur="200" fill="hold">
                                          <p:stCondLst>
                                            <p:cond delay="400"/>
                                          </p:stCondLst>
                                        </p:cTn>
                                        <p:tgtEl>
                                          <p:spTgt spid="16"/>
                                        </p:tgtEl>
                                        <p:attrNameLst>
                                          <p:attrName>r</p:attrName>
                                        </p:attrNameLst>
                                      </p:cBhvr>
                                    </p:animRot>
                                    <p:animRot by="-240000">
                                      <p:cBhvr>
                                        <p:cTn id="43" dur="200" fill="hold">
                                          <p:stCondLst>
                                            <p:cond delay="600"/>
                                          </p:stCondLst>
                                        </p:cTn>
                                        <p:tgtEl>
                                          <p:spTgt spid="16"/>
                                        </p:tgtEl>
                                        <p:attrNameLst>
                                          <p:attrName>r</p:attrName>
                                        </p:attrNameLst>
                                      </p:cBhvr>
                                    </p:animRot>
                                    <p:animRot by="120000">
                                      <p:cBhvr>
                                        <p:cTn id="44"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7" grpId="0" animBg="1"/>
      <p:bldP spid="17" grpId="1" animBg="1"/>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714966" y="731453"/>
            <a:ext cx="1659722" cy="1694285"/>
            <a:chOff x="1300532" y="731453"/>
            <a:chExt cx="1659722" cy="1694285"/>
          </a:xfrm>
        </p:grpSpPr>
        <p:pic>
          <p:nvPicPr>
            <p:cNvPr id="18" name="Knight Clos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0532" y="731453"/>
              <a:ext cx="1659722" cy="169428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482800">
              <a:off x="1897355" y="980796"/>
              <a:ext cx="466074" cy="1455676"/>
            </a:xfrm>
            <a:prstGeom prst="rect">
              <a:avLst/>
            </a:prstGeom>
          </p:spPr>
        </p:pic>
      </p:gr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75051" y="2695584"/>
            <a:ext cx="5494492" cy="2729619"/>
          </a:xfrm>
          <a:prstGeom prst="rect">
            <a:avLst/>
          </a:prstGeom>
        </p:spPr>
      </p:pic>
      <p:sp>
        <p:nvSpPr>
          <p:cNvPr id="19" name="Explosion 1 18"/>
          <p:cNvSpPr/>
          <p:nvPr/>
        </p:nvSpPr>
        <p:spPr>
          <a:xfrm>
            <a:off x="5220346" y="2475646"/>
            <a:ext cx="1734117" cy="1734117"/>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3" name="Knee"/>
          <p:cNvSpPr txBox="1"/>
          <p:nvPr/>
        </p:nvSpPr>
        <p:spPr>
          <a:xfrm>
            <a:off x="2727746" y="2908891"/>
            <a:ext cx="1480843" cy="769441"/>
          </a:xfrm>
          <a:prstGeom prst="rect">
            <a:avLst/>
          </a:prstGeom>
          <a:noFill/>
        </p:spPr>
        <p:txBody>
          <a:bodyPr wrap="square" rtlCol="0">
            <a:spAutoFit/>
          </a:bodyPr>
          <a:lstStyle/>
          <a:p>
            <a:pPr algn="ctr"/>
            <a:r>
              <a:rPr lang="en-GB" sz="4400" b="1" dirty="0" smtClean="0">
                <a:solidFill>
                  <a:schemeClr val="accent6"/>
                </a:solidFill>
              </a:rPr>
              <a:t>knee</a:t>
            </a:r>
            <a:endParaRPr lang="en-GB" sz="4400" b="1" dirty="0">
              <a:solidFill>
                <a:schemeClr val="accent6"/>
              </a:solidFill>
            </a:endParaRPr>
          </a:p>
        </p:txBody>
      </p:sp>
      <p:sp>
        <p:nvSpPr>
          <p:cNvPr id="14" name="Knight"/>
          <p:cNvSpPr txBox="1"/>
          <p:nvPr/>
        </p:nvSpPr>
        <p:spPr>
          <a:xfrm>
            <a:off x="2300331" y="4344687"/>
            <a:ext cx="1908258" cy="769441"/>
          </a:xfrm>
          <a:prstGeom prst="rect">
            <a:avLst/>
          </a:prstGeom>
          <a:noFill/>
        </p:spPr>
        <p:txBody>
          <a:bodyPr wrap="square" rtlCol="0">
            <a:spAutoFit/>
          </a:bodyPr>
          <a:lstStyle/>
          <a:p>
            <a:pPr algn="ctr"/>
            <a:r>
              <a:rPr lang="en-GB" sz="4400" b="1" dirty="0" smtClean="0">
                <a:solidFill>
                  <a:schemeClr val="accent6"/>
                </a:solidFill>
              </a:rPr>
              <a:t>knight</a:t>
            </a:r>
            <a:endParaRPr lang="en-GB" sz="4400" b="1" dirty="0">
              <a:solidFill>
                <a:schemeClr val="accent6"/>
              </a:solidFill>
            </a:endParaRPr>
          </a:p>
        </p:txBody>
      </p:sp>
      <p:sp>
        <p:nvSpPr>
          <p:cNvPr id="15" name="Knife"/>
          <p:cNvSpPr txBox="1"/>
          <p:nvPr/>
        </p:nvSpPr>
        <p:spPr>
          <a:xfrm>
            <a:off x="5133276" y="2908890"/>
            <a:ext cx="1908258" cy="769441"/>
          </a:xfrm>
          <a:prstGeom prst="rect">
            <a:avLst/>
          </a:prstGeom>
          <a:noFill/>
        </p:spPr>
        <p:txBody>
          <a:bodyPr wrap="square" rtlCol="0">
            <a:spAutoFit/>
          </a:bodyPr>
          <a:lstStyle/>
          <a:p>
            <a:pPr algn="ctr"/>
            <a:r>
              <a:rPr lang="en-GB" sz="4400" b="1" dirty="0" smtClean="0">
                <a:solidFill>
                  <a:schemeClr val="accent6"/>
                </a:solidFill>
              </a:rPr>
              <a:t>knife</a:t>
            </a:r>
            <a:endParaRPr lang="en-GB" sz="4400" b="1" dirty="0">
              <a:solidFill>
                <a:schemeClr val="accent6"/>
              </a:solidFill>
            </a:endParaRPr>
          </a:p>
        </p:txBody>
      </p:sp>
      <p:sp>
        <p:nvSpPr>
          <p:cNvPr id="16" name="Knot"/>
          <p:cNvSpPr txBox="1"/>
          <p:nvPr/>
        </p:nvSpPr>
        <p:spPr>
          <a:xfrm>
            <a:off x="5374688" y="4344686"/>
            <a:ext cx="1908258" cy="769441"/>
          </a:xfrm>
          <a:prstGeom prst="rect">
            <a:avLst/>
          </a:prstGeom>
          <a:noFill/>
        </p:spPr>
        <p:txBody>
          <a:bodyPr wrap="square" rtlCol="0">
            <a:spAutoFit/>
          </a:bodyPr>
          <a:lstStyle/>
          <a:p>
            <a:pPr algn="ctr"/>
            <a:r>
              <a:rPr lang="en-GB" sz="4400" b="1" dirty="0" smtClean="0">
                <a:solidFill>
                  <a:schemeClr val="accent6"/>
                </a:solidFill>
              </a:rPr>
              <a:t>knot</a:t>
            </a:r>
            <a:endParaRPr lang="en-GB" sz="4400" b="1" dirty="0">
              <a:solidFill>
                <a:schemeClr val="accent6"/>
              </a:solidFill>
            </a:endParaRPr>
          </a:p>
        </p:txBody>
      </p:sp>
    </p:spTree>
    <p:extLst>
      <p:ext uri="{BB962C8B-B14F-4D97-AF65-F5344CB8AC3E}">
        <p14:creationId xmlns:p14="http://schemas.microsoft.com/office/powerpoint/2010/main" val="25152691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4"/>
                                        </p:tgtEl>
                                        <p:attrNameLst>
                                          <p:attrName>r</p:attrName>
                                        </p:attrNameLst>
                                      </p:cBhvr>
                                    </p:animRot>
                                    <p:animRot by="-240000">
                                      <p:cBhvr>
                                        <p:cTn id="7" dur="200" fill="hold">
                                          <p:stCondLst>
                                            <p:cond delay="200"/>
                                          </p:stCondLst>
                                        </p:cTn>
                                        <p:tgtEl>
                                          <p:spTgt spid="14"/>
                                        </p:tgtEl>
                                        <p:attrNameLst>
                                          <p:attrName>r</p:attrName>
                                        </p:attrNameLst>
                                      </p:cBhvr>
                                    </p:animRot>
                                    <p:animRot by="240000">
                                      <p:cBhvr>
                                        <p:cTn id="8" dur="200" fill="hold">
                                          <p:stCondLst>
                                            <p:cond delay="400"/>
                                          </p:stCondLst>
                                        </p:cTn>
                                        <p:tgtEl>
                                          <p:spTgt spid="14"/>
                                        </p:tgtEl>
                                        <p:attrNameLst>
                                          <p:attrName>r</p:attrName>
                                        </p:attrNameLst>
                                      </p:cBhvr>
                                    </p:animRot>
                                    <p:animRot by="-240000">
                                      <p:cBhvr>
                                        <p:cTn id="9" dur="200" fill="hold">
                                          <p:stCondLst>
                                            <p:cond delay="600"/>
                                          </p:stCondLst>
                                        </p:cTn>
                                        <p:tgtEl>
                                          <p:spTgt spid="14"/>
                                        </p:tgtEl>
                                        <p:attrNameLst>
                                          <p:attrName>r</p:attrName>
                                        </p:attrNameLst>
                                      </p:cBhvr>
                                    </p:animRot>
                                    <p:animRot by="120000">
                                      <p:cBhvr>
                                        <p:cTn id="10"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grpId="0" nodeType="clickEffect">
                                  <p:stCondLst>
                                    <p:cond delay="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p:stCondLst>
                        <p:cond delay="0"/>
                      </p:stCondLst>
                      <p:childTnLst>
                        <p:par>
                          <p:cTn id="22" fill="hold">
                            <p:stCondLst>
                              <p:cond delay="0"/>
                            </p:stCondLst>
                            <p:childTnLst>
                              <p:par>
                                <p:cTn id="23" presetID="32" presetClass="emph" presetSubtype="0" fill="hold" grpId="0" nodeType="clickEffect">
                                  <p:stCondLst>
                                    <p:cond delay="0"/>
                                  </p:stCondLst>
                                  <p:childTnLst>
                                    <p:animRot by="120000">
                                      <p:cBhvr>
                                        <p:cTn id="24" dur="100" fill="hold">
                                          <p:stCondLst>
                                            <p:cond delay="0"/>
                                          </p:stCondLst>
                                        </p:cTn>
                                        <p:tgtEl>
                                          <p:spTgt spid="13"/>
                                        </p:tgtEl>
                                        <p:attrNameLst>
                                          <p:attrName>r</p:attrName>
                                        </p:attrNameLst>
                                      </p:cBhvr>
                                    </p:animRot>
                                    <p:animRot by="-240000">
                                      <p:cBhvr>
                                        <p:cTn id="25" dur="200" fill="hold">
                                          <p:stCondLst>
                                            <p:cond delay="200"/>
                                          </p:stCondLst>
                                        </p:cTn>
                                        <p:tgtEl>
                                          <p:spTgt spid="13"/>
                                        </p:tgtEl>
                                        <p:attrNameLst>
                                          <p:attrName>r</p:attrName>
                                        </p:attrNameLst>
                                      </p:cBhvr>
                                    </p:animRot>
                                    <p:animRot by="240000">
                                      <p:cBhvr>
                                        <p:cTn id="26" dur="200" fill="hold">
                                          <p:stCondLst>
                                            <p:cond delay="400"/>
                                          </p:stCondLst>
                                        </p:cTn>
                                        <p:tgtEl>
                                          <p:spTgt spid="13"/>
                                        </p:tgtEl>
                                        <p:attrNameLst>
                                          <p:attrName>r</p:attrName>
                                        </p:attrNameLst>
                                      </p:cBhvr>
                                    </p:animRot>
                                    <p:animRot by="-240000">
                                      <p:cBhvr>
                                        <p:cTn id="27" dur="200" fill="hold">
                                          <p:stCondLst>
                                            <p:cond delay="600"/>
                                          </p:stCondLst>
                                        </p:cTn>
                                        <p:tgtEl>
                                          <p:spTgt spid="13"/>
                                        </p:tgtEl>
                                        <p:attrNameLst>
                                          <p:attrName>r</p:attrName>
                                        </p:attrNameLst>
                                      </p:cBhvr>
                                    </p:animRot>
                                    <p:animRot by="120000">
                                      <p:cBhvr>
                                        <p:cTn id="28"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29" restart="whenNotActive" fill="hold" evtFilter="cancelBubble" nodeType="interactiveSeq">
                <p:stCondLst>
                  <p:cond evt="onClick" delay="0">
                    <p:tgtEl>
                      <p:spTgt spid="15"/>
                    </p:tgtEl>
                  </p:cond>
                </p:stCondLst>
                <p:endSync evt="end" delay="0">
                  <p:rtn val="all"/>
                </p:endSync>
                <p:childTnLst>
                  <p:par>
                    <p:cTn id="30" fill="hold">
                      <p:stCondLst>
                        <p:cond delay="0"/>
                      </p:stCondLst>
                      <p:childTnLst>
                        <p:par>
                          <p:cTn id="31" fill="hold">
                            <p:stCondLst>
                              <p:cond delay="0"/>
                            </p:stCondLst>
                            <p:childTnLst>
                              <p:par>
                                <p:cTn id="32" presetID="0" presetClass="path" presetSubtype="0" accel="50000" decel="50000" fill="hold" nodeType="clickEffect">
                                  <p:stCondLst>
                                    <p:cond delay="0"/>
                                  </p:stCondLst>
                                  <p:childTnLst>
                                    <p:animMotion origin="layout" path="M 1.38889E-6 -2.59259E-6 L 0.17101 0.25371 " pathEditMode="relative" rAng="0" ptsTypes="AA">
                                      <p:cBhvr>
                                        <p:cTn id="33" dur="2000" fill="hold"/>
                                        <p:tgtEl>
                                          <p:spTgt spid="7"/>
                                        </p:tgtEl>
                                        <p:attrNameLst>
                                          <p:attrName>ppt_x</p:attrName>
                                          <p:attrName>ppt_y</p:attrName>
                                        </p:attrNameLst>
                                      </p:cBhvr>
                                      <p:rCtr x="8542" y="12685"/>
                                    </p:animMotion>
                                  </p:childTnLst>
                                </p:cTn>
                              </p:par>
                            </p:childTnLst>
                          </p:cTn>
                        </p:par>
                        <p:par>
                          <p:cTn id="34" fill="hold">
                            <p:stCondLst>
                              <p:cond delay="2000"/>
                            </p:stCondLst>
                            <p:childTnLst>
                              <p:par>
                                <p:cTn id="35" presetID="10" presetClass="exit" presetSubtype="0" fill="hold" nodeType="afterEffect">
                                  <p:stCondLst>
                                    <p:cond delay="0"/>
                                  </p:stCondLst>
                                  <p:childTnLst>
                                    <p:animEffect transition="out" filter="fade">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childTnLst>
                          </p:cTn>
                        </p:par>
                        <p:par>
                          <p:cTn id="38" fill="hold">
                            <p:stCondLst>
                              <p:cond delay="2500"/>
                            </p:stCondLst>
                            <p:childTnLst>
                              <p:par>
                                <p:cTn id="39" presetID="10" presetClass="entr" presetSubtype="0" fill="hold" grpId="1"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3000"/>
                            </p:stCondLst>
                            <p:childTnLst>
                              <p:par>
                                <p:cTn id="43" presetID="26" presetClass="emph" presetSubtype="0" fill="hold" grpId="0" nodeType="afterEffect">
                                  <p:stCondLst>
                                    <p:cond delay="300"/>
                                  </p:stCondLst>
                                  <p:childTnLst>
                                    <p:animEffect transition="out" filter="fade">
                                      <p:cBhvr>
                                        <p:cTn id="44" dur="900" tmFilter="0, 0; .2, .5; .8, .5; 1, 0"/>
                                        <p:tgtEl>
                                          <p:spTgt spid="19"/>
                                        </p:tgtEl>
                                      </p:cBhvr>
                                    </p:animEffect>
                                    <p:animScale>
                                      <p:cBhvr>
                                        <p:cTn id="45" dur="450" autoRev="1" fill="hold"/>
                                        <p:tgtEl>
                                          <p:spTgt spid="19"/>
                                        </p:tgtEl>
                                      </p:cBhvr>
                                      <p:by x="105000" y="105000"/>
                                    </p:animScale>
                                  </p:childTnLst>
                                </p:cTn>
                              </p:par>
                            </p:childTnLst>
                          </p:cTn>
                        </p:par>
                      </p:childTnLst>
                    </p:cTn>
                  </p:par>
                </p:childTnLst>
              </p:cTn>
              <p:nextCondLst>
                <p:cond evt="onClick" delay="0">
                  <p:tgtEl>
                    <p:spTgt spid="15"/>
                  </p:tgtEl>
                </p:cond>
              </p:nextCondLst>
            </p:seq>
          </p:childTnLst>
        </p:cTn>
      </p:par>
    </p:tnLst>
    <p:bldLst>
      <p:bldP spid="19" grpId="0" animBg="1"/>
      <p:bldP spid="19" grpId="1" animBg="1"/>
      <p:bldP spid="13" grpId="0"/>
      <p:bldP spid="14"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5051" y="2695584"/>
            <a:ext cx="5494492" cy="2729619"/>
          </a:xfrm>
          <a:prstGeom prst="rect">
            <a:avLst/>
          </a:prstGeom>
        </p:spPr>
      </p:pic>
      <p:sp>
        <p:nvSpPr>
          <p:cNvPr id="18" name="Explosion 1 17"/>
          <p:cNvSpPr/>
          <p:nvPr/>
        </p:nvSpPr>
        <p:spPr>
          <a:xfrm>
            <a:off x="5510563" y="3960932"/>
            <a:ext cx="1734117" cy="1734117"/>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3" name="Knee"/>
          <p:cNvSpPr txBox="1"/>
          <p:nvPr/>
        </p:nvSpPr>
        <p:spPr>
          <a:xfrm>
            <a:off x="2727746" y="2908891"/>
            <a:ext cx="1480843" cy="769441"/>
          </a:xfrm>
          <a:prstGeom prst="rect">
            <a:avLst/>
          </a:prstGeom>
          <a:noFill/>
        </p:spPr>
        <p:txBody>
          <a:bodyPr wrap="square" rtlCol="0">
            <a:spAutoFit/>
          </a:bodyPr>
          <a:lstStyle/>
          <a:p>
            <a:pPr algn="ctr"/>
            <a:r>
              <a:rPr lang="en-GB" sz="4400" b="1" dirty="0" smtClean="0">
                <a:solidFill>
                  <a:schemeClr val="accent6"/>
                </a:solidFill>
              </a:rPr>
              <a:t>knee</a:t>
            </a:r>
            <a:endParaRPr lang="en-GB" sz="4400" b="1" dirty="0">
              <a:solidFill>
                <a:schemeClr val="accent6"/>
              </a:solidFill>
            </a:endParaRPr>
          </a:p>
        </p:txBody>
      </p:sp>
      <p:sp>
        <p:nvSpPr>
          <p:cNvPr id="14" name="Knight"/>
          <p:cNvSpPr txBox="1"/>
          <p:nvPr/>
        </p:nvSpPr>
        <p:spPr>
          <a:xfrm>
            <a:off x="2300331" y="4344687"/>
            <a:ext cx="1908258" cy="769441"/>
          </a:xfrm>
          <a:prstGeom prst="rect">
            <a:avLst/>
          </a:prstGeom>
          <a:noFill/>
        </p:spPr>
        <p:txBody>
          <a:bodyPr wrap="square" rtlCol="0">
            <a:spAutoFit/>
          </a:bodyPr>
          <a:lstStyle/>
          <a:p>
            <a:pPr algn="ctr"/>
            <a:r>
              <a:rPr lang="en-GB" sz="4400" b="1" dirty="0" smtClean="0">
                <a:solidFill>
                  <a:schemeClr val="accent6"/>
                </a:solidFill>
              </a:rPr>
              <a:t>knight</a:t>
            </a:r>
            <a:endParaRPr lang="en-GB" sz="4400" b="1" dirty="0">
              <a:solidFill>
                <a:schemeClr val="accent6"/>
              </a:solidFill>
            </a:endParaRPr>
          </a:p>
        </p:txBody>
      </p:sp>
      <p:sp>
        <p:nvSpPr>
          <p:cNvPr id="15" name="Knife"/>
          <p:cNvSpPr txBox="1"/>
          <p:nvPr/>
        </p:nvSpPr>
        <p:spPr>
          <a:xfrm>
            <a:off x="5133276" y="2908890"/>
            <a:ext cx="1908258" cy="769441"/>
          </a:xfrm>
          <a:prstGeom prst="rect">
            <a:avLst/>
          </a:prstGeom>
          <a:noFill/>
        </p:spPr>
        <p:txBody>
          <a:bodyPr wrap="square" rtlCol="0">
            <a:spAutoFit/>
          </a:bodyPr>
          <a:lstStyle/>
          <a:p>
            <a:pPr algn="ctr"/>
            <a:r>
              <a:rPr lang="en-GB" sz="4400" b="1" dirty="0" smtClean="0">
                <a:solidFill>
                  <a:schemeClr val="accent6"/>
                </a:solidFill>
              </a:rPr>
              <a:t>knife</a:t>
            </a:r>
            <a:endParaRPr lang="en-GB" sz="4400" b="1" dirty="0">
              <a:solidFill>
                <a:schemeClr val="accent6"/>
              </a:solidFill>
            </a:endParaRPr>
          </a:p>
        </p:txBody>
      </p:sp>
      <p:sp>
        <p:nvSpPr>
          <p:cNvPr id="16" name="Knot"/>
          <p:cNvSpPr txBox="1"/>
          <p:nvPr/>
        </p:nvSpPr>
        <p:spPr>
          <a:xfrm>
            <a:off x="5374688" y="4344686"/>
            <a:ext cx="1908258" cy="769441"/>
          </a:xfrm>
          <a:prstGeom prst="rect">
            <a:avLst/>
          </a:prstGeom>
          <a:noFill/>
        </p:spPr>
        <p:txBody>
          <a:bodyPr wrap="square" rtlCol="0">
            <a:spAutoFit/>
          </a:bodyPr>
          <a:lstStyle/>
          <a:p>
            <a:pPr algn="ctr"/>
            <a:r>
              <a:rPr lang="en-GB" sz="4400" b="1" dirty="0" smtClean="0">
                <a:solidFill>
                  <a:schemeClr val="accent6"/>
                </a:solidFill>
              </a:rPr>
              <a:t>knot</a:t>
            </a:r>
            <a:endParaRPr lang="en-GB" sz="4400" b="1" dirty="0">
              <a:solidFill>
                <a:schemeClr val="accent6"/>
              </a:solidFill>
            </a:endParaRPr>
          </a:p>
        </p:txBody>
      </p:sp>
      <p:grpSp>
        <p:nvGrpSpPr>
          <p:cNvPr id="5" name="Group 4"/>
          <p:cNvGrpSpPr/>
          <p:nvPr/>
        </p:nvGrpSpPr>
        <p:grpSpPr>
          <a:xfrm>
            <a:off x="3714966" y="731453"/>
            <a:ext cx="1659722" cy="1694285"/>
            <a:chOff x="3714966" y="731453"/>
            <a:chExt cx="1659722" cy="1694285"/>
          </a:xfrm>
        </p:grpSpPr>
        <p:pic>
          <p:nvPicPr>
            <p:cNvPr id="12" name="Knight Clos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4966" y="731453"/>
              <a:ext cx="1659722" cy="169428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82791" y="1455723"/>
              <a:ext cx="1124071" cy="573506"/>
            </a:xfrm>
            <a:prstGeom prst="rect">
              <a:avLst/>
            </a:prstGeom>
          </p:spPr>
        </p:pic>
      </p:grpSp>
    </p:spTree>
    <p:extLst>
      <p:ext uri="{BB962C8B-B14F-4D97-AF65-F5344CB8AC3E}">
        <p14:creationId xmlns:p14="http://schemas.microsoft.com/office/powerpoint/2010/main" val="14252361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4"/>
                                        </p:tgtEl>
                                        <p:attrNameLst>
                                          <p:attrName>r</p:attrName>
                                        </p:attrNameLst>
                                      </p:cBhvr>
                                    </p:animRot>
                                    <p:animRot by="-240000">
                                      <p:cBhvr>
                                        <p:cTn id="7" dur="200" fill="hold">
                                          <p:stCondLst>
                                            <p:cond delay="200"/>
                                          </p:stCondLst>
                                        </p:cTn>
                                        <p:tgtEl>
                                          <p:spTgt spid="14"/>
                                        </p:tgtEl>
                                        <p:attrNameLst>
                                          <p:attrName>r</p:attrName>
                                        </p:attrNameLst>
                                      </p:cBhvr>
                                    </p:animRot>
                                    <p:animRot by="240000">
                                      <p:cBhvr>
                                        <p:cTn id="8" dur="200" fill="hold">
                                          <p:stCondLst>
                                            <p:cond delay="400"/>
                                          </p:stCondLst>
                                        </p:cTn>
                                        <p:tgtEl>
                                          <p:spTgt spid="14"/>
                                        </p:tgtEl>
                                        <p:attrNameLst>
                                          <p:attrName>r</p:attrName>
                                        </p:attrNameLst>
                                      </p:cBhvr>
                                    </p:animRot>
                                    <p:animRot by="-240000">
                                      <p:cBhvr>
                                        <p:cTn id="9" dur="200" fill="hold">
                                          <p:stCondLst>
                                            <p:cond delay="600"/>
                                          </p:stCondLst>
                                        </p:cTn>
                                        <p:tgtEl>
                                          <p:spTgt spid="14"/>
                                        </p:tgtEl>
                                        <p:attrNameLst>
                                          <p:attrName>r</p:attrName>
                                        </p:attrNameLst>
                                      </p:cBhvr>
                                    </p:animRot>
                                    <p:animRot by="120000">
                                      <p:cBhvr>
                                        <p:cTn id="10"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0" presetClass="path" presetSubtype="0" accel="50000" decel="50000" fill="hold" nodeType="clickEffect">
                                  <p:stCondLst>
                                    <p:cond delay="0"/>
                                  </p:stCondLst>
                                  <p:childTnLst>
                                    <p:animMotion origin="layout" path="M 4.16667E-6 -2.59259E-6 L 0.1967 0.47199 " pathEditMode="relative" rAng="0" ptsTypes="AA">
                                      <p:cBhvr>
                                        <p:cTn id="15" dur="2000" fill="hold"/>
                                        <p:tgtEl>
                                          <p:spTgt spid="5"/>
                                        </p:tgtEl>
                                        <p:attrNameLst>
                                          <p:attrName>ppt_x</p:attrName>
                                          <p:attrName>ppt_y</p:attrName>
                                        </p:attrNameLst>
                                      </p:cBhvr>
                                      <p:rCtr x="9809" y="23588"/>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par>
                          <p:cTn id="20" fill="hold">
                            <p:stCondLst>
                              <p:cond delay="2500"/>
                            </p:stCondLst>
                            <p:childTnLst>
                              <p:par>
                                <p:cTn id="21" presetID="10" presetClass="entr" presetSubtype="0" fill="hold" grpId="1"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3000"/>
                            </p:stCondLst>
                            <p:childTnLst>
                              <p:par>
                                <p:cTn id="25" presetID="26" presetClass="emph" presetSubtype="0" fill="hold" grpId="0" nodeType="afterEffect">
                                  <p:stCondLst>
                                    <p:cond delay="300"/>
                                  </p:stCondLst>
                                  <p:childTnLst>
                                    <p:animEffect transition="out" filter="fade">
                                      <p:cBhvr>
                                        <p:cTn id="26" dur="900" tmFilter="0, 0; .2, .5; .8, .5; 1, 0"/>
                                        <p:tgtEl>
                                          <p:spTgt spid="18"/>
                                        </p:tgtEl>
                                      </p:cBhvr>
                                    </p:animEffect>
                                    <p:animScale>
                                      <p:cBhvr>
                                        <p:cTn id="27" dur="450" autoRev="1" fill="hold"/>
                                        <p:tgtEl>
                                          <p:spTgt spid="18"/>
                                        </p:tgtEl>
                                      </p:cBhvr>
                                      <p:by x="105000" y="105000"/>
                                    </p:animScale>
                                  </p:childTnLst>
                                </p:cTn>
                              </p:par>
                            </p:childTnLst>
                          </p:cTn>
                        </p:par>
                      </p:childTnLst>
                    </p:cTn>
                  </p:par>
                </p:childTnLst>
              </p:cTn>
              <p:nextCondLst>
                <p:cond evt="onClick" delay="0">
                  <p:tgtEl>
                    <p:spTgt spid="16"/>
                  </p:tgtEl>
                </p:cond>
              </p:nextCondLst>
            </p:seq>
            <p:seq concurrent="1" nextAc="seek">
              <p:cTn id="28" restart="whenNotActive" fill="hold" evtFilter="cancelBubble" nodeType="interactiveSeq">
                <p:stCondLst>
                  <p:cond evt="onClick" delay="0">
                    <p:tgtEl>
                      <p:spTgt spid="13"/>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grpId="0" nodeType="clickEffect">
                                  <p:stCondLst>
                                    <p:cond delay="0"/>
                                  </p:stCondLst>
                                  <p:childTnLst>
                                    <p:animRot by="120000">
                                      <p:cBhvr>
                                        <p:cTn id="32" dur="100" fill="hold">
                                          <p:stCondLst>
                                            <p:cond delay="0"/>
                                          </p:stCondLst>
                                        </p:cTn>
                                        <p:tgtEl>
                                          <p:spTgt spid="13"/>
                                        </p:tgtEl>
                                        <p:attrNameLst>
                                          <p:attrName>r</p:attrName>
                                        </p:attrNameLst>
                                      </p:cBhvr>
                                    </p:animRot>
                                    <p:animRot by="-240000">
                                      <p:cBhvr>
                                        <p:cTn id="33" dur="200" fill="hold">
                                          <p:stCondLst>
                                            <p:cond delay="200"/>
                                          </p:stCondLst>
                                        </p:cTn>
                                        <p:tgtEl>
                                          <p:spTgt spid="13"/>
                                        </p:tgtEl>
                                        <p:attrNameLst>
                                          <p:attrName>r</p:attrName>
                                        </p:attrNameLst>
                                      </p:cBhvr>
                                    </p:animRot>
                                    <p:animRot by="240000">
                                      <p:cBhvr>
                                        <p:cTn id="34" dur="200" fill="hold">
                                          <p:stCondLst>
                                            <p:cond delay="400"/>
                                          </p:stCondLst>
                                        </p:cTn>
                                        <p:tgtEl>
                                          <p:spTgt spid="13"/>
                                        </p:tgtEl>
                                        <p:attrNameLst>
                                          <p:attrName>r</p:attrName>
                                        </p:attrNameLst>
                                      </p:cBhvr>
                                    </p:animRot>
                                    <p:animRot by="-240000">
                                      <p:cBhvr>
                                        <p:cTn id="35" dur="200" fill="hold">
                                          <p:stCondLst>
                                            <p:cond delay="600"/>
                                          </p:stCondLst>
                                        </p:cTn>
                                        <p:tgtEl>
                                          <p:spTgt spid="13"/>
                                        </p:tgtEl>
                                        <p:attrNameLst>
                                          <p:attrName>r</p:attrName>
                                        </p:attrNameLst>
                                      </p:cBhvr>
                                    </p:animRot>
                                    <p:animRot by="120000">
                                      <p:cBhvr>
                                        <p:cTn id="36"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37" restart="whenNotActive" fill="hold" evtFilter="cancelBubble" nodeType="interactiveSeq">
                <p:stCondLst>
                  <p:cond evt="onClick" delay="0">
                    <p:tgtEl>
                      <p:spTgt spid="15"/>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15"/>
                                        </p:tgtEl>
                                        <p:attrNameLst>
                                          <p:attrName>r</p:attrName>
                                        </p:attrNameLst>
                                      </p:cBhvr>
                                    </p:animRot>
                                    <p:animRot by="-240000">
                                      <p:cBhvr>
                                        <p:cTn id="42" dur="200" fill="hold">
                                          <p:stCondLst>
                                            <p:cond delay="200"/>
                                          </p:stCondLst>
                                        </p:cTn>
                                        <p:tgtEl>
                                          <p:spTgt spid="15"/>
                                        </p:tgtEl>
                                        <p:attrNameLst>
                                          <p:attrName>r</p:attrName>
                                        </p:attrNameLst>
                                      </p:cBhvr>
                                    </p:animRot>
                                    <p:animRot by="240000">
                                      <p:cBhvr>
                                        <p:cTn id="43" dur="200" fill="hold">
                                          <p:stCondLst>
                                            <p:cond delay="400"/>
                                          </p:stCondLst>
                                        </p:cTn>
                                        <p:tgtEl>
                                          <p:spTgt spid="15"/>
                                        </p:tgtEl>
                                        <p:attrNameLst>
                                          <p:attrName>r</p:attrName>
                                        </p:attrNameLst>
                                      </p:cBhvr>
                                    </p:animRot>
                                    <p:animRot by="-240000">
                                      <p:cBhvr>
                                        <p:cTn id="44" dur="200" fill="hold">
                                          <p:stCondLst>
                                            <p:cond delay="600"/>
                                          </p:stCondLst>
                                        </p:cTn>
                                        <p:tgtEl>
                                          <p:spTgt spid="15"/>
                                        </p:tgtEl>
                                        <p:attrNameLst>
                                          <p:attrName>r</p:attrName>
                                        </p:attrNameLst>
                                      </p:cBhvr>
                                    </p:animRot>
                                    <p:animRot by="120000">
                                      <p:cBhvr>
                                        <p:cTn id="45"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childTnLst>
        </p:cTn>
      </p:par>
    </p:tnLst>
    <p:bldLst>
      <p:bldP spid="18" grpId="0" animBg="1"/>
      <p:bldP spid="18" grpId="1" animBg="1"/>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5051" y="2695584"/>
            <a:ext cx="5494492" cy="2729619"/>
          </a:xfrm>
          <a:prstGeom prst="rect">
            <a:avLst/>
          </a:prstGeom>
        </p:spPr>
      </p:pic>
      <p:sp>
        <p:nvSpPr>
          <p:cNvPr id="18" name="Explosion 1 17"/>
          <p:cNvSpPr/>
          <p:nvPr/>
        </p:nvSpPr>
        <p:spPr>
          <a:xfrm>
            <a:off x="2387401" y="3960932"/>
            <a:ext cx="1734117" cy="1734117"/>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3" name="Knee"/>
          <p:cNvSpPr txBox="1"/>
          <p:nvPr/>
        </p:nvSpPr>
        <p:spPr>
          <a:xfrm>
            <a:off x="2727746" y="2908891"/>
            <a:ext cx="1480843" cy="769441"/>
          </a:xfrm>
          <a:prstGeom prst="rect">
            <a:avLst/>
          </a:prstGeom>
          <a:noFill/>
        </p:spPr>
        <p:txBody>
          <a:bodyPr wrap="square" rtlCol="0">
            <a:spAutoFit/>
          </a:bodyPr>
          <a:lstStyle/>
          <a:p>
            <a:pPr algn="ctr"/>
            <a:r>
              <a:rPr lang="en-GB" sz="4400" b="1" dirty="0" smtClean="0">
                <a:solidFill>
                  <a:schemeClr val="accent6"/>
                </a:solidFill>
              </a:rPr>
              <a:t>knee</a:t>
            </a:r>
            <a:endParaRPr lang="en-GB" sz="4400" b="1" dirty="0">
              <a:solidFill>
                <a:schemeClr val="accent6"/>
              </a:solidFill>
            </a:endParaRPr>
          </a:p>
        </p:txBody>
      </p:sp>
      <p:sp>
        <p:nvSpPr>
          <p:cNvPr id="14" name="Knight"/>
          <p:cNvSpPr txBox="1"/>
          <p:nvPr/>
        </p:nvSpPr>
        <p:spPr>
          <a:xfrm>
            <a:off x="2300331" y="4344687"/>
            <a:ext cx="1908258" cy="769441"/>
          </a:xfrm>
          <a:prstGeom prst="rect">
            <a:avLst/>
          </a:prstGeom>
          <a:noFill/>
        </p:spPr>
        <p:txBody>
          <a:bodyPr wrap="square" rtlCol="0">
            <a:spAutoFit/>
          </a:bodyPr>
          <a:lstStyle/>
          <a:p>
            <a:pPr algn="ctr"/>
            <a:r>
              <a:rPr lang="en-GB" sz="4400" b="1" dirty="0" smtClean="0">
                <a:solidFill>
                  <a:schemeClr val="accent6"/>
                </a:solidFill>
              </a:rPr>
              <a:t>knight</a:t>
            </a:r>
            <a:endParaRPr lang="en-GB" sz="4400" b="1" dirty="0">
              <a:solidFill>
                <a:schemeClr val="accent6"/>
              </a:solidFill>
            </a:endParaRPr>
          </a:p>
        </p:txBody>
      </p:sp>
      <p:sp>
        <p:nvSpPr>
          <p:cNvPr id="15" name="Knife"/>
          <p:cNvSpPr txBox="1"/>
          <p:nvPr/>
        </p:nvSpPr>
        <p:spPr>
          <a:xfrm>
            <a:off x="5133276" y="2908890"/>
            <a:ext cx="1908258" cy="769441"/>
          </a:xfrm>
          <a:prstGeom prst="rect">
            <a:avLst/>
          </a:prstGeom>
          <a:noFill/>
        </p:spPr>
        <p:txBody>
          <a:bodyPr wrap="square" rtlCol="0">
            <a:spAutoFit/>
          </a:bodyPr>
          <a:lstStyle/>
          <a:p>
            <a:pPr algn="ctr"/>
            <a:r>
              <a:rPr lang="en-GB" sz="4400" b="1" dirty="0" smtClean="0">
                <a:solidFill>
                  <a:schemeClr val="accent6"/>
                </a:solidFill>
              </a:rPr>
              <a:t>knife</a:t>
            </a:r>
            <a:endParaRPr lang="en-GB" sz="4400" b="1" dirty="0">
              <a:solidFill>
                <a:schemeClr val="accent6"/>
              </a:solidFill>
            </a:endParaRPr>
          </a:p>
        </p:txBody>
      </p:sp>
      <p:sp>
        <p:nvSpPr>
          <p:cNvPr id="16" name="Knot"/>
          <p:cNvSpPr txBox="1"/>
          <p:nvPr/>
        </p:nvSpPr>
        <p:spPr>
          <a:xfrm>
            <a:off x="5374688" y="4344686"/>
            <a:ext cx="1908258" cy="769441"/>
          </a:xfrm>
          <a:prstGeom prst="rect">
            <a:avLst/>
          </a:prstGeom>
          <a:noFill/>
        </p:spPr>
        <p:txBody>
          <a:bodyPr wrap="square" rtlCol="0">
            <a:spAutoFit/>
          </a:bodyPr>
          <a:lstStyle/>
          <a:p>
            <a:pPr algn="ctr"/>
            <a:r>
              <a:rPr lang="en-GB" sz="4400" b="1" dirty="0" smtClean="0">
                <a:solidFill>
                  <a:schemeClr val="accent6"/>
                </a:solidFill>
              </a:rPr>
              <a:t>knot</a:t>
            </a:r>
            <a:endParaRPr lang="en-GB" sz="4400" b="1" dirty="0">
              <a:solidFill>
                <a:schemeClr val="accent6"/>
              </a:solidFill>
            </a:endParaRPr>
          </a:p>
        </p:txBody>
      </p:sp>
      <p:grpSp>
        <p:nvGrpSpPr>
          <p:cNvPr id="6" name="Group 5"/>
          <p:cNvGrpSpPr/>
          <p:nvPr/>
        </p:nvGrpSpPr>
        <p:grpSpPr>
          <a:xfrm>
            <a:off x="3714966" y="731453"/>
            <a:ext cx="1659722" cy="1694285"/>
            <a:chOff x="3714966" y="731453"/>
            <a:chExt cx="1659722" cy="1694285"/>
          </a:xfrm>
        </p:grpSpPr>
        <p:pic>
          <p:nvPicPr>
            <p:cNvPr id="12" name="Knight Clos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4966" y="731453"/>
              <a:ext cx="1659722" cy="1694285"/>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08589" y="1039958"/>
              <a:ext cx="629272" cy="1322448"/>
            </a:xfrm>
            <a:prstGeom prst="rect">
              <a:avLst/>
            </a:prstGeom>
          </p:spPr>
        </p:pic>
      </p:grpSp>
    </p:spTree>
    <p:extLst>
      <p:ext uri="{BB962C8B-B14F-4D97-AF65-F5344CB8AC3E}">
        <p14:creationId xmlns:p14="http://schemas.microsoft.com/office/powerpoint/2010/main" val="39680877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2.59259E-6 L -0.15191 0.4507 " pathEditMode="relative" rAng="0" ptsTypes="AA">
                                      <p:cBhvr>
                                        <p:cTn id="6" dur="2000" fill="hold"/>
                                        <p:tgtEl>
                                          <p:spTgt spid="6"/>
                                        </p:tgtEl>
                                        <p:attrNameLst>
                                          <p:attrName>ppt_x</p:attrName>
                                          <p:attrName>ppt_y</p:attrName>
                                        </p:attrNameLst>
                                      </p:cBhvr>
                                      <p:rCtr x="-7656" y="22523"/>
                                    </p:animMotion>
                                  </p:childTnLst>
                                </p:cTn>
                              </p:par>
                            </p:childTnLst>
                          </p:cTn>
                        </p:par>
                        <p:par>
                          <p:cTn id="7" fill="hold">
                            <p:stCondLst>
                              <p:cond delay="2000"/>
                            </p:stCondLst>
                            <p:childTnLst>
                              <p:par>
                                <p:cTn id="8" presetID="10" presetClass="exit" presetSubtype="0" fill="hold" nodeType="afterEffect">
                                  <p:stCondLst>
                                    <p:cond delay="0"/>
                                  </p:stCondLst>
                                  <p:childTnLst>
                                    <p:animEffect transition="out" filter="fad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par>
                          <p:cTn id="11" fill="hold">
                            <p:stCondLst>
                              <p:cond delay="2500"/>
                            </p:stCondLst>
                            <p:childTnLst>
                              <p:par>
                                <p:cTn id="12" presetID="10" presetClass="entr" presetSubtype="0" fill="hold" grpId="1"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3000"/>
                            </p:stCondLst>
                            <p:childTnLst>
                              <p:par>
                                <p:cTn id="16" presetID="26" presetClass="emph" presetSubtype="0" fill="hold" grpId="0" nodeType="afterEffect">
                                  <p:stCondLst>
                                    <p:cond delay="300"/>
                                  </p:stCondLst>
                                  <p:childTnLst>
                                    <p:animEffect transition="out" filter="fade">
                                      <p:cBhvr>
                                        <p:cTn id="17" dur="900" tmFilter="0, 0; .2, .5; .8, .5; 1, 0"/>
                                        <p:tgtEl>
                                          <p:spTgt spid="18"/>
                                        </p:tgtEl>
                                      </p:cBhvr>
                                    </p:animEffect>
                                    <p:animScale>
                                      <p:cBhvr>
                                        <p:cTn id="18" dur="450" autoRev="1" fill="hold"/>
                                        <p:tgtEl>
                                          <p:spTgt spid="18"/>
                                        </p:tgtEl>
                                      </p:cBhvr>
                                      <p:by x="105000" y="105000"/>
                                    </p:animScale>
                                  </p:childTnLst>
                                </p:cTn>
                              </p:par>
                            </p:childTnLst>
                          </p:cTn>
                        </p:par>
                      </p:childTnLst>
                    </p:cTn>
                  </p:par>
                </p:childTnLst>
              </p:cTn>
              <p:nextCondLst>
                <p:cond evt="onClick" delay="0">
                  <p:tgtEl>
                    <p:spTgt spid="14"/>
                  </p:tgtEl>
                </p:cond>
              </p:nextCondLst>
            </p:seq>
            <p:seq concurrent="1" nextAc="seek">
              <p:cTn id="19" restart="whenNotActive" fill="hold" evtFilter="cancelBubble" nodeType="interactiveSeq">
                <p:stCondLst>
                  <p:cond evt="onClick" delay="0">
                    <p:tgtEl>
                      <p:spTgt spid="13"/>
                    </p:tgtEl>
                  </p:cond>
                </p:stCondLst>
                <p:endSync evt="end" delay="0">
                  <p:rtn val="all"/>
                </p:endSync>
                <p:childTnLst>
                  <p:par>
                    <p:cTn id="20" fill="hold">
                      <p:stCondLst>
                        <p:cond delay="0"/>
                      </p:stCondLst>
                      <p:childTnLst>
                        <p:par>
                          <p:cTn id="21" fill="hold">
                            <p:stCondLst>
                              <p:cond delay="0"/>
                            </p:stCondLst>
                            <p:childTnLst>
                              <p:par>
                                <p:cTn id="22" presetID="32" presetClass="emph" presetSubtype="0" fill="hold" grpId="0" nodeType="clickEffect">
                                  <p:stCondLst>
                                    <p:cond delay="0"/>
                                  </p:stCondLst>
                                  <p:childTnLst>
                                    <p:animRot by="120000">
                                      <p:cBhvr>
                                        <p:cTn id="23" dur="100" fill="hold">
                                          <p:stCondLst>
                                            <p:cond delay="0"/>
                                          </p:stCondLst>
                                        </p:cTn>
                                        <p:tgtEl>
                                          <p:spTgt spid="13"/>
                                        </p:tgtEl>
                                        <p:attrNameLst>
                                          <p:attrName>r</p:attrName>
                                        </p:attrNameLst>
                                      </p:cBhvr>
                                    </p:animRot>
                                    <p:animRot by="-240000">
                                      <p:cBhvr>
                                        <p:cTn id="24" dur="200" fill="hold">
                                          <p:stCondLst>
                                            <p:cond delay="200"/>
                                          </p:stCondLst>
                                        </p:cTn>
                                        <p:tgtEl>
                                          <p:spTgt spid="13"/>
                                        </p:tgtEl>
                                        <p:attrNameLst>
                                          <p:attrName>r</p:attrName>
                                        </p:attrNameLst>
                                      </p:cBhvr>
                                    </p:animRot>
                                    <p:animRot by="240000">
                                      <p:cBhvr>
                                        <p:cTn id="25" dur="200" fill="hold">
                                          <p:stCondLst>
                                            <p:cond delay="400"/>
                                          </p:stCondLst>
                                        </p:cTn>
                                        <p:tgtEl>
                                          <p:spTgt spid="13"/>
                                        </p:tgtEl>
                                        <p:attrNameLst>
                                          <p:attrName>r</p:attrName>
                                        </p:attrNameLst>
                                      </p:cBhvr>
                                    </p:animRot>
                                    <p:animRot by="-240000">
                                      <p:cBhvr>
                                        <p:cTn id="26" dur="200" fill="hold">
                                          <p:stCondLst>
                                            <p:cond delay="600"/>
                                          </p:stCondLst>
                                        </p:cTn>
                                        <p:tgtEl>
                                          <p:spTgt spid="13"/>
                                        </p:tgtEl>
                                        <p:attrNameLst>
                                          <p:attrName>r</p:attrName>
                                        </p:attrNameLst>
                                      </p:cBhvr>
                                    </p:animRot>
                                    <p:animRot by="120000">
                                      <p:cBhvr>
                                        <p:cTn id="27"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28" restart="whenNotActive" fill="hold" evtFilter="cancelBubble" nodeType="interactiveSeq">
                <p:stCondLst>
                  <p:cond evt="onClick" delay="0">
                    <p:tgtEl>
                      <p:spTgt spid="15"/>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grpId="0" nodeType="clickEffect">
                                  <p:stCondLst>
                                    <p:cond delay="0"/>
                                  </p:stCondLst>
                                  <p:childTnLst>
                                    <p:animRot by="120000">
                                      <p:cBhvr>
                                        <p:cTn id="32" dur="100" fill="hold">
                                          <p:stCondLst>
                                            <p:cond delay="0"/>
                                          </p:stCondLst>
                                        </p:cTn>
                                        <p:tgtEl>
                                          <p:spTgt spid="15"/>
                                        </p:tgtEl>
                                        <p:attrNameLst>
                                          <p:attrName>r</p:attrName>
                                        </p:attrNameLst>
                                      </p:cBhvr>
                                    </p:animRot>
                                    <p:animRot by="-240000">
                                      <p:cBhvr>
                                        <p:cTn id="33" dur="200" fill="hold">
                                          <p:stCondLst>
                                            <p:cond delay="200"/>
                                          </p:stCondLst>
                                        </p:cTn>
                                        <p:tgtEl>
                                          <p:spTgt spid="15"/>
                                        </p:tgtEl>
                                        <p:attrNameLst>
                                          <p:attrName>r</p:attrName>
                                        </p:attrNameLst>
                                      </p:cBhvr>
                                    </p:animRot>
                                    <p:animRot by="240000">
                                      <p:cBhvr>
                                        <p:cTn id="34" dur="200" fill="hold">
                                          <p:stCondLst>
                                            <p:cond delay="400"/>
                                          </p:stCondLst>
                                        </p:cTn>
                                        <p:tgtEl>
                                          <p:spTgt spid="15"/>
                                        </p:tgtEl>
                                        <p:attrNameLst>
                                          <p:attrName>r</p:attrName>
                                        </p:attrNameLst>
                                      </p:cBhvr>
                                    </p:animRot>
                                    <p:animRot by="-240000">
                                      <p:cBhvr>
                                        <p:cTn id="35" dur="200" fill="hold">
                                          <p:stCondLst>
                                            <p:cond delay="600"/>
                                          </p:stCondLst>
                                        </p:cTn>
                                        <p:tgtEl>
                                          <p:spTgt spid="15"/>
                                        </p:tgtEl>
                                        <p:attrNameLst>
                                          <p:attrName>r</p:attrName>
                                        </p:attrNameLst>
                                      </p:cBhvr>
                                    </p:animRot>
                                    <p:animRot by="120000">
                                      <p:cBhvr>
                                        <p:cTn id="36"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37" restart="whenNotActive" fill="hold" evtFilter="cancelBubble" nodeType="interactiveSeq">
                <p:stCondLst>
                  <p:cond evt="onClick" delay="0">
                    <p:tgtEl>
                      <p:spTgt spid="16"/>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16"/>
                                        </p:tgtEl>
                                        <p:attrNameLst>
                                          <p:attrName>r</p:attrName>
                                        </p:attrNameLst>
                                      </p:cBhvr>
                                    </p:animRot>
                                    <p:animRot by="-240000">
                                      <p:cBhvr>
                                        <p:cTn id="42" dur="200" fill="hold">
                                          <p:stCondLst>
                                            <p:cond delay="200"/>
                                          </p:stCondLst>
                                        </p:cTn>
                                        <p:tgtEl>
                                          <p:spTgt spid="16"/>
                                        </p:tgtEl>
                                        <p:attrNameLst>
                                          <p:attrName>r</p:attrName>
                                        </p:attrNameLst>
                                      </p:cBhvr>
                                    </p:animRot>
                                    <p:animRot by="240000">
                                      <p:cBhvr>
                                        <p:cTn id="43" dur="200" fill="hold">
                                          <p:stCondLst>
                                            <p:cond delay="400"/>
                                          </p:stCondLst>
                                        </p:cTn>
                                        <p:tgtEl>
                                          <p:spTgt spid="16"/>
                                        </p:tgtEl>
                                        <p:attrNameLst>
                                          <p:attrName>r</p:attrName>
                                        </p:attrNameLst>
                                      </p:cBhvr>
                                    </p:animRot>
                                    <p:animRot by="-240000">
                                      <p:cBhvr>
                                        <p:cTn id="44" dur="200" fill="hold">
                                          <p:stCondLst>
                                            <p:cond delay="600"/>
                                          </p:stCondLst>
                                        </p:cTn>
                                        <p:tgtEl>
                                          <p:spTgt spid="16"/>
                                        </p:tgtEl>
                                        <p:attrNameLst>
                                          <p:attrName>r</p:attrName>
                                        </p:attrNameLst>
                                      </p:cBhvr>
                                    </p:animRot>
                                    <p:animRot by="120000">
                                      <p:cBhvr>
                                        <p:cTn id="45"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8" grpId="0" animBg="1"/>
      <p:bldP spid="18" grpId="1" animBg="1"/>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36970"/>
            <a:ext cx="8204200" cy="5963829"/>
          </a:xfrm>
          <a:prstGeom prst="roundRect">
            <a:avLst>
              <a:gd name="adj" fmla="val 2496"/>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8"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As soon as the last box had been unloaded, Kit, Sam and Ben rushed over to knock on their new neighbour’s door. Kit was still carrying the magic book. “Don’t lose it!” hissed Sam.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3999" y="3123526"/>
            <a:ext cx="679661" cy="1793387"/>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7202" y="3123526"/>
            <a:ext cx="586736" cy="1869017"/>
          </a:xfrm>
          <a:prstGeom prst="rect">
            <a:avLst/>
          </a:prstGeom>
        </p:spPr>
      </p:pic>
    </p:spTree>
    <p:extLst>
      <p:ext uri="{BB962C8B-B14F-4D97-AF65-F5344CB8AC3E}">
        <p14:creationId xmlns:p14="http://schemas.microsoft.com/office/powerpoint/2010/main" val="9495361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36970"/>
            <a:ext cx="8204200" cy="5963829"/>
          </a:xfrm>
          <a:prstGeom prst="roundRect">
            <a:avLst>
              <a:gd name="adj" fmla="val 2496"/>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8"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The door was flung open by two children holding wooden shields. Before he could speak, a crumpled sheet of paper was thrust into Kit’s hand. He dropped the magic book in surprise.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3999" y="3123527"/>
            <a:ext cx="679661" cy="179338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7202" y="3123526"/>
            <a:ext cx="586736" cy="186901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03660" y="4882026"/>
            <a:ext cx="447296" cy="15393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0860" y="3158665"/>
            <a:ext cx="679286" cy="1723361"/>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82449" y="3158665"/>
            <a:ext cx="638999" cy="1723361"/>
          </a:xfrm>
          <a:prstGeom prst="rect">
            <a:avLst/>
          </a:prstGeom>
        </p:spPr>
      </p:pic>
    </p:spTree>
    <p:extLst>
      <p:ext uri="{BB962C8B-B14F-4D97-AF65-F5344CB8AC3E}">
        <p14:creationId xmlns:p14="http://schemas.microsoft.com/office/powerpoint/2010/main" val="19698397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198" y="478895"/>
            <a:ext cx="8220075" cy="994306"/>
          </a:xfrm>
        </p:spPr>
        <p:txBody>
          <a:bodyPr/>
          <a:lstStyle/>
          <a:p>
            <a:r>
              <a:rPr lang="en-GB" dirty="0" smtClean="0"/>
              <a:t>Text Detectives!</a:t>
            </a:r>
            <a:endParaRPr lang="en-GB" dirty="0"/>
          </a:p>
        </p:txBody>
      </p:sp>
      <p:sp>
        <p:nvSpPr>
          <p:cNvPr id="11" name="Rectangle: Rounded Corners 20">
            <a:extLst>
              <a:ext uri="{FF2B5EF4-FFF2-40B4-BE49-F238E27FC236}">
                <a16:creationId xmlns:a16="http://schemas.microsoft.com/office/drawing/2014/main" xmlns="" id="{952826CA-6601-45AE-9934-869E8EDAD2E8}"/>
              </a:ext>
            </a:extLst>
          </p:cNvPr>
          <p:cNvSpPr/>
          <p:nvPr/>
        </p:nvSpPr>
        <p:spPr>
          <a:xfrm>
            <a:off x="684212" y="1412776"/>
            <a:ext cx="7775575" cy="79208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What does the sheet of paper that the children give to Kit say? Find all the </a:t>
            </a:r>
            <a:r>
              <a:rPr lang="en-GB" b="1" dirty="0" err="1">
                <a:solidFill>
                  <a:schemeClr val="tx1"/>
                </a:solidFill>
                <a:latin typeface="Twinkl" pitchFamily="50" charset="0"/>
              </a:rPr>
              <a:t>kn</a:t>
            </a:r>
            <a:r>
              <a:rPr lang="en-GB" dirty="0">
                <a:solidFill>
                  <a:schemeClr val="tx1"/>
                </a:solidFill>
                <a:latin typeface="Twinkl" pitchFamily="50" charset="0"/>
              </a:rPr>
              <a:t> saying /n/ words. </a:t>
            </a:r>
          </a:p>
        </p:txBody>
      </p:sp>
      <p:grpSp>
        <p:nvGrpSpPr>
          <p:cNvPr id="12" name="Group 11"/>
          <p:cNvGrpSpPr/>
          <p:nvPr/>
        </p:nvGrpSpPr>
        <p:grpSpPr>
          <a:xfrm>
            <a:off x="8045972" y="227397"/>
            <a:ext cx="1098028" cy="504056"/>
            <a:chOff x="8045972" y="1700808"/>
            <a:chExt cx="1098028" cy="504056"/>
          </a:xfrm>
          <a:solidFill>
            <a:schemeClr val="accent6"/>
          </a:solidFill>
        </p:grpSpPr>
        <p:sp>
          <p:nvSpPr>
            <p:cNvPr id="13" name="Oval 12"/>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8991" y="2886187"/>
            <a:ext cx="3803257" cy="2761977"/>
          </a:xfrm>
          <a:prstGeom prst="rect">
            <a:avLst/>
          </a:prstGeom>
        </p:spPr>
      </p:pic>
    </p:spTree>
    <p:extLst>
      <p:ext uri="{BB962C8B-B14F-4D97-AF65-F5344CB8AC3E}">
        <p14:creationId xmlns:p14="http://schemas.microsoft.com/office/powerpoint/2010/main" val="10035930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8045972" y="227397"/>
            <a:ext cx="1098028" cy="504056"/>
            <a:chOff x="8045972" y="1700808"/>
            <a:chExt cx="1098028" cy="504056"/>
          </a:xfrm>
          <a:solidFill>
            <a:schemeClr val="accent6"/>
          </a:solidFill>
        </p:grpSpPr>
        <p:sp>
          <p:nvSpPr>
            <p:cNvPr id="13" name="Oval 12"/>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05348">
            <a:off x="369836" y="258843"/>
            <a:ext cx="8321147" cy="6495680"/>
          </a:xfrm>
          <a:prstGeom prst="rect">
            <a:avLst/>
          </a:prstGeom>
        </p:spPr>
      </p:pic>
      <p:sp>
        <p:nvSpPr>
          <p:cNvPr id="5" name="Rectangle 4"/>
          <p:cNvSpPr/>
          <p:nvPr/>
        </p:nvSpPr>
        <p:spPr>
          <a:xfrm rot="123102">
            <a:off x="1244165" y="1344371"/>
            <a:ext cx="6297356" cy="3785652"/>
          </a:xfrm>
          <a:prstGeom prst="rect">
            <a:avLst/>
          </a:prstGeom>
        </p:spPr>
        <p:txBody>
          <a:bodyPr wrap="square">
            <a:spAutoFit/>
          </a:bodyPr>
          <a:lstStyle/>
          <a:p>
            <a:pPr algn="ctr"/>
            <a:r>
              <a:rPr lang="en-GB" sz="2400" u="sng" dirty="0"/>
              <a:t>The Knight’s Code of Conduct</a:t>
            </a:r>
          </a:p>
          <a:p>
            <a:pPr algn="ctr"/>
            <a:endParaRPr lang="en-GB" sz="2400" u="sng" dirty="0"/>
          </a:p>
          <a:p>
            <a:pPr marL="285750" indent="-285750" algn="ctr">
              <a:buFont typeface="Arial" panose="020B0604020202020204" pitchFamily="34" charset="0"/>
              <a:buChar char="•"/>
            </a:pPr>
            <a:r>
              <a:rPr lang="en-GB" sz="2400" dirty="0"/>
              <a:t>Seek knowledge, not power.</a:t>
            </a:r>
          </a:p>
          <a:p>
            <a:pPr marL="285750" indent="-285750" algn="ctr">
              <a:buFont typeface="Arial" panose="020B0604020202020204" pitchFamily="34" charset="0"/>
              <a:buChar char="•"/>
            </a:pPr>
            <a:r>
              <a:rPr lang="en-GB" sz="2400" dirty="0"/>
              <a:t>Kneel before royalty. </a:t>
            </a:r>
          </a:p>
          <a:p>
            <a:pPr marL="285750" indent="-285750" algn="ctr">
              <a:buFont typeface="Arial" panose="020B0604020202020204" pitchFamily="34" charset="0"/>
              <a:buChar char="•"/>
            </a:pPr>
            <a:r>
              <a:rPr lang="en-GB" sz="2400" dirty="0"/>
              <a:t>Help fellow knights.</a:t>
            </a:r>
          </a:p>
          <a:p>
            <a:pPr marL="285750" indent="-285750" algn="ctr">
              <a:buFont typeface="Arial" panose="020B0604020202020204" pitchFamily="34" charset="0"/>
              <a:buChar char="•"/>
            </a:pPr>
            <a:r>
              <a:rPr lang="en-GB" sz="2400" dirty="0"/>
              <a:t>Always carry useful items in your knapsack (such as a toy knife, some rope to knot and yummy </a:t>
            </a:r>
            <a:endParaRPr lang="en-GB" sz="2400" dirty="0" smtClean="0"/>
          </a:p>
          <a:p>
            <a:pPr algn="ctr"/>
            <a:r>
              <a:rPr lang="en-GB" sz="2400" dirty="0" smtClean="0"/>
              <a:t>chocolate </a:t>
            </a:r>
            <a:r>
              <a:rPr lang="en-GB" sz="2400" dirty="0"/>
              <a:t>bars).</a:t>
            </a:r>
          </a:p>
          <a:p>
            <a:pPr algn="ctr"/>
            <a:r>
              <a:rPr lang="en-GB" sz="2400" i="1" dirty="0"/>
              <a:t>Signed</a:t>
            </a:r>
            <a:r>
              <a:rPr lang="en-GB" sz="2400" dirty="0"/>
              <a:t>………………</a:t>
            </a:r>
          </a:p>
        </p:txBody>
      </p:sp>
      <p:grpSp>
        <p:nvGrpSpPr>
          <p:cNvPr id="15" name="Show button"/>
          <p:cNvGrpSpPr>
            <a:grpSpLocks/>
          </p:cNvGrpSpPr>
          <p:nvPr/>
        </p:nvGrpSpPr>
        <p:grpSpPr bwMode="auto">
          <a:xfrm>
            <a:off x="6915150" y="5528689"/>
            <a:ext cx="1498600" cy="666750"/>
            <a:chOff x="6914614" y="5534675"/>
            <a:chExt cx="1499293" cy="666848"/>
          </a:xfrm>
        </p:grpSpPr>
        <p:sp>
          <p:nvSpPr>
            <p:cNvPr id="16" name="Rectangle: Rounded Corners 19">
              <a:extLst>
                <a:ext uri="{FF2B5EF4-FFF2-40B4-BE49-F238E27FC236}">
                  <a16:creationId xmlns="" xmlns:a16="http://schemas.microsoft.com/office/drawing/2014/main" id="{4BC43678-4A88-407D-8123-42A7BF4255CB}"/>
                </a:ext>
              </a:extLst>
            </p:cNvPr>
            <p:cNvSpPr/>
            <p:nvPr/>
          </p:nvSpPr>
          <p:spPr>
            <a:xfrm>
              <a:off x="6914614" y="5650580"/>
              <a:ext cx="1099058" cy="431863"/>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7" name="Picture 16">
              <a:extLst>
                <a:ext uri="{FF2B5EF4-FFF2-40B4-BE49-F238E27FC236}">
                  <a16:creationId xmlns="" xmlns:a16="http://schemas.microsoft.com/office/drawing/2014/main" id="{2A1ED39E-F6F6-4A5E-8BCF-252811413D5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6"/>
              </a:solidFill>
            </a:ln>
          </p:spPr>
        </p:pic>
      </p:grpSp>
      <p:sp>
        <p:nvSpPr>
          <p:cNvPr id="18" name="Rectangle 17"/>
          <p:cNvSpPr/>
          <p:nvPr/>
        </p:nvSpPr>
        <p:spPr>
          <a:xfrm rot="123102">
            <a:off x="1244163" y="1344370"/>
            <a:ext cx="6297356" cy="3785652"/>
          </a:xfrm>
          <a:prstGeom prst="rect">
            <a:avLst/>
          </a:prstGeom>
        </p:spPr>
        <p:txBody>
          <a:bodyPr wrap="square">
            <a:spAutoFit/>
          </a:bodyPr>
          <a:lstStyle/>
          <a:p>
            <a:pPr algn="ctr"/>
            <a:r>
              <a:rPr lang="en-GB" sz="2400" u="sng" dirty="0"/>
              <a:t>The </a:t>
            </a:r>
            <a:r>
              <a:rPr lang="en-GB" sz="2400" u="sng" dirty="0">
                <a:solidFill>
                  <a:srgbClr val="DE1E5A"/>
                </a:solidFill>
              </a:rPr>
              <a:t>Knight’s</a:t>
            </a:r>
            <a:r>
              <a:rPr lang="en-GB" sz="2400" u="sng" dirty="0"/>
              <a:t> Code of Conduct</a:t>
            </a:r>
          </a:p>
          <a:p>
            <a:pPr algn="ctr"/>
            <a:endParaRPr lang="en-GB" sz="2400" u="sng" dirty="0"/>
          </a:p>
          <a:p>
            <a:pPr marL="285750" indent="-285750" algn="ctr">
              <a:buFont typeface="Arial" panose="020B0604020202020204" pitchFamily="34" charset="0"/>
              <a:buChar char="•"/>
            </a:pPr>
            <a:r>
              <a:rPr lang="en-GB" sz="2400" dirty="0"/>
              <a:t>Seek </a:t>
            </a:r>
            <a:r>
              <a:rPr lang="en-GB" sz="2400" dirty="0">
                <a:solidFill>
                  <a:srgbClr val="DE1E5A"/>
                </a:solidFill>
              </a:rPr>
              <a:t>knowledge</a:t>
            </a:r>
            <a:r>
              <a:rPr lang="en-GB" sz="2400" dirty="0"/>
              <a:t>, not power.</a:t>
            </a:r>
          </a:p>
          <a:p>
            <a:pPr marL="285750" indent="-285750" algn="ctr">
              <a:buFont typeface="Arial" panose="020B0604020202020204" pitchFamily="34" charset="0"/>
              <a:buChar char="•"/>
            </a:pPr>
            <a:r>
              <a:rPr lang="en-GB" sz="2400" dirty="0">
                <a:solidFill>
                  <a:srgbClr val="DE1E5A"/>
                </a:solidFill>
              </a:rPr>
              <a:t>Kneel</a:t>
            </a:r>
            <a:r>
              <a:rPr lang="en-GB" sz="2400" dirty="0"/>
              <a:t> before royalty. </a:t>
            </a:r>
          </a:p>
          <a:p>
            <a:pPr marL="285750" indent="-285750" algn="ctr">
              <a:buFont typeface="Arial" panose="020B0604020202020204" pitchFamily="34" charset="0"/>
              <a:buChar char="•"/>
            </a:pPr>
            <a:r>
              <a:rPr lang="en-GB" sz="2400" dirty="0"/>
              <a:t>Help fellow knights.</a:t>
            </a:r>
          </a:p>
          <a:p>
            <a:pPr marL="285750" indent="-285750" algn="ctr">
              <a:buFont typeface="Arial" panose="020B0604020202020204" pitchFamily="34" charset="0"/>
              <a:buChar char="•"/>
            </a:pPr>
            <a:r>
              <a:rPr lang="en-GB" sz="2400" dirty="0"/>
              <a:t>Always carry useful items in your </a:t>
            </a:r>
            <a:r>
              <a:rPr lang="en-GB" sz="2400" dirty="0">
                <a:solidFill>
                  <a:srgbClr val="DE1E5A"/>
                </a:solidFill>
              </a:rPr>
              <a:t>knapsack</a:t>
            </a:r>
            <a:r>
              <a:rPr lang="en-GB" sz="2400" dirty="0"/>
              <a:t> (such as a toy </a:t>
            </a:r>
            <a:r>
              <a:rPr lang="en-GB" sz="2400" dirty="0">
                <a:solidFill>
                  <a:srgbClr val="DE1E5A"/>
                </a:solidFill>
              </a:rPr>
              <a:t>knife</a:t>
            </a:r>
            <a:r>
              <a:rPr lang="en-GB" sz="2400" dirty="0"/>
              <a:t>, some rope to </a:t>
            </a:r>
            <a:r>
              <a:rPr lang="en-GB" sz="2400" dirty="0">
                <a:solidFill>
                  <a:srgbClr val="DE1E5A"/>
                </a:solidFill>
              </a:rPr>
              <a:t>knot</a:t>
            </a:r>
            <a:r>
              <a:rPr lang="en-GB" sz="2400" dirty="0"/>
              <a:t> and yummy </a:t>
            </a:r>
            <a:endParaRPr lang="en-GB" sz="2400" dirty="0" smtClean="0"/>
          </a:p>
          <a:p>
            <a:pPr algn="ctr"/>
            <a:r>
              <a:rPr lang="en-GB" sz="2400" dirty="0" smtClean="0"/>
              <a:t>chocolate </a:t>
            </a:r>
            <a:r>
              <a:rPr lang="en-GB" sz="2400" dirty="0"/>
              <a:t>bars).</a:t>
            </a:r>
          </a:p>
          <a:p>
            <a:pPr algn="ctr"/>
            <a:r>
              <a:rPr lang="en-GB" sz="2400" i="1" dirty="0"/>
              <a:t>Signed</a:t>
            </a:r>
            <a:r>
              <a:rPr lang="en-GB" sz="2400" dirty="0"/>
              <a:t>………………</a:t>
            </a:r>
          </a:p>
        </p:txBody>
      </p:sp>
    </p:spTree>
    <p:extLst>
      <p:ext uri="{BB962C8B-B14F-4D97-AF65-F5344CB8AC3E}">
        <p14:creationId xmlns:p14="http://schemas.microsoft.com/office/powerpoint/2010/main" val="32668795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600" y="436970"/>
            <a:ext cx="8204200" cy="5963829"/>
          </a:xfrm>
          <a:prstGeom prst="roundRect">
            <a:avLst>
              <a:gd name="adj" fmla="val 2496"/>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8" name="Rectangle: Rounded Corners 10">
            <a:extLst>
              <a:ext uri="{FF2B5EF4-FFF2-40B4-BE49-F238E27FC236}">
                <a16:creationId xmlns:a16="http://schemas.microsoft.com/office/drawing/2014/main" xmlns="" id="{D106C8EB-9F80-4C8B-8855-A68A78CF0214}"/>
              </a:ext>
            </a:extLst>
          </p:cNvPr>
          <p:cNvSpPr/>
          <p:nvPr/>
        </p:nvSpPr>
        <p:spPr>
          <a:xfrm>
            <a:off x="570383" y="5140748"/>
            <a:ext cx="7993707" cy="103621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“There, sign that and you can come in,” said the little girl, handing Sam a pen. “Don’t forget that old book,” said the little boy, pointing at the magic book on the floor.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3999" y="3123527"/>
            <a:ext cx="679661" cy="179338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7202" y="3123526"/>
            <a:ext cx="586736" cy="186901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03660" y="4882026"/>
            <a:ext cx="447296" cy="15393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0860" y="3158665"/>
            <a:ext cx="679286" cy="1723361"/>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82449" y="3158665"/>
            <a:ext cx="638999" cy="1723361"/>
          </a:xfrm>
          <a:prstGeom prst="rect">
            <a:avLst/>
          </a:prstGeom>
        </p:spPr>
      </p:pic>
    </p:spTree>
    <p:extLst>
      <p:ext uri="{BB962C8B-B14F-4D97-AF65-F5344CB8AC3E}">
        <p14:creationId xmlns:p14="http://schemas.microsoft.com/office/powerpoint/2010/main" val="9410181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873AA173-5E40-450D-8D55-358810DBADC8}"/>
              </a:ext>
            </a:extLst>
          </p:cNvPr>
          <p:cNvSpPr>
            <a:spLocks noGrp="1"/>
          </p:cNvSpPr>
          <p:nvPr>
            <p:ph type="title"/>
          </p:nvPr>
        </p:nvSpPr>
        <p:spPr>
          <a:xfrm>
            <a:off x="539750" y="620688"/>
            <a:ext cx="8064500" cy="772567"/>
          </a:xfrm>
        </p:spPr>
        <p:txBody>
          <a:bodyPr/>
          <a:lstStyle/>
          <a:p>
            <a:pPr algn="ctr"/>
            <a:r>
              <a:rPr lang="en-GB" altLang="en-US" b="0" dirty="0"/>
              <a:t>Today, we have learnt…</a:t>
            </a:r>
          </a:p>
        </p:txBody>
      </p:sp>
      <p:sp>
        <p:nvSpPr>
          <p:cNvPr id="5" name="Title 1">
            <a:extLst>
              <a:ext uri="{FF2B5EF4-FFF2-40B4-BE49-F238E27FC236}">
                <a16:creationId xmlns:a16="http://schemas.microsoft.com/office/drawing/2014/main" xmlns="" id="{873AA173-5E40-450D-8D55-358810DBADC8}"/>
              </a:ext>
            </a:extLst>
          </p:cNvPr>
          <p:cNvSpPr txBox="1">
            <a:spLocks/>
          </p:cNvSpPr>
          <p:nvPr/>
        </p:nvSpPr>
        <p:spPr bwMode="auto">
          <a:xfrm>
            <a:off x="393673" y="2862696"/>
            <a:ext cx="8064500" cy="77256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pPr algn="ctr"/>
            <a:r>
              <a:rPr lang="en-GB" altLang="en-US" sz="11500" dirty="0" err="1" smtClean="0">
                <a:latin typeface="Twinkl" pitchFamily="2" charset="0"/>
              </a:rPr>
              <a:t>kn</a:t>
            </a:r>
            <a:endParaRPr lang="en-GB" altLang="en-US" sz="11500" dirty="0">
              <a:latin typeface="Twinkl" pitchFamily="2" charset="0"/>
            </a:endParaRPr>
          </a:p>
          <a:p>
            <a:pPr algn="ctr"/>
            <a:r>
              <a:rPr lang="en-GB" altLang="en-US" sz="4400" b="0" dirty="0"/>
              <a:t>saying /n/</a:t>
            </a:r>
          </a:p>
        </p:txBody>
      </p:sp>
      <p:sp>
        <p:nvSpPr>
          <p:cNvPr id="6" name="Rectangle 5"/>
          <p:cNvSpPr/>
          <p:nvPr/>
        </p:nvSpPr>
        <p:spPr>
          <a:xfrm>
            <a:off x="2393155" y="5877272"/>
            <a:ext cx="4065537" cy="369332"/>
          </a:xfrm>
          <a:prstGeom prst="rect">
            <a:avLst/>
          </a:prstGeom>
        </p:spPr>
        <p:txBody>
          <a:bodyPr wrap="none">
            <a:spAutoFit/>
          </a:bodyPr>
          <a:lstStyle/>
          <a:p>
            <a:pPr algn="ctr"/>
            <a:r>
              <a:rPr lang="en-GB" sz="1800" dirty="0">
                <a:latin typeface="Twinkl" pitchFamily="50" charset="0"/>
              </a:rPr>
              <a:t>The adventure continues next lesson!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253" y="2095839"/>
            <a:ext cx="1579840" cy="400808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6942" y="2095837"/>
            <a:ext cx="1486144" cy="4008085"/>
          </a:xfrm>
          <a:prstGeom prst="rect">
            <a:avLst/>
          </a:prstGeom>
        </p:spPr>
      </p:pic>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5"/>
                                        </p:tgtEl>
                                      </p:cBhvr>
                                    </p:animEffect>
                                    <p:animScale>
                                      <p:cBhvr>
                                        <p:cTn id="11"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TotalTime>
  <Words>666</Words>
  <Application>Microsoft Office PowerPoint</Application>
  <PresentationFormat>On-screen Show (4:3)</PresentationFormat>
  <Paragraphs>102</Paragraphs>
  <Slides>26</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Twinkl SemiBold</vt:lpstr>
      <vt:lpstr>Tuffy-TTF</vt:lpstr>
      <vt:lpstr>Twinkl</vt:lpstr>
      <vt:lpstr>Tuffy</vt:lpstr>
      <vt:lpstr>Office Theme</vt:lpstr>
      <vt:lpstr>Guidance for Video/Audio in PowerPoints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Sorting the Boxes</vt:lpstr>
      <vt:lpstr>PowerPoint Presentation</vt:lpstr>
      <vt:lpstr>PowerPoint Presentation</vt:lpstr>
      <vt:lpstr>PowerPoint Presentation</vt:lpstr>
      <vt:lpstr>PowerPoint Presentation</vt:lpstr>
      <vt:lpstr>PowerPoint Presentation</vt:lpstr>
      <vt:lpstr>PowerPoint Presentation</vt:lpstr>
      <vt:lpstr>Text Detectives!</vt:lpstr>
      <vt:lpstr>PowerPoint Presentation</vt:lpstr>
      <vt:lpstr>PowerPoint Presentation</vt:lpstr>
      <vt:lpstr>Today, we have learnt…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Charlotte Walker</cp:lastModifiedBy>
  <cp:revision>14</cp:revision>
  <dcterms:created xsi:type="dcterms:W3CDTF">2018-10-01T12:55:12Z</dcterms:created>
  <dcterms:modified xsi:type="dcterms:W3CDTF">2018-10-03T13:43:02Z</dcterms:modified>
</cp:coreProperties>
</file>