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80" r:id="rId4"/>
    <p:sldId id="294" r:id="rId5"/>
    <p:sldId id="281" r:id="rId6"/>
    <p:sldId id="291" r:id="rId7"/>
    <p:sldId id="290" r:id="rId8"/>
    <p:sldId id="282" r:id="rId9"/>
    <p:sldId id="29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4286" autoAdjust="0"/>
  </p:normalViewPr>
  <p:slideViewPr>
    <p:cSldViewPr snapToGrid="0">
      <p:cViewPr varScale="1">
        <p:scale>
          <a:sx n="55" d="100"/>
          <a:sy n="55" d="100"/>
        </p:scale>
        <p:origin x="600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64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0115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00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163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8839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304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3.m4a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microsoft.com/office/2007/relationships/media" Target="../media/media6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11" Type="http://schemas.openxmlformats.org/officeDocument/2006/relationships/image" Target="../media/image2.png"/><Relationship Id="rId5" Type="http://schemas.microsoft.com/office/2007/relationships/media" Target="../media/media7.m4a"/><Relationship Id="rId10" Type="http://schemas.openxmlformats.org/officeDocument/2006/relationships/image" Target="../media/image6.png"/><Relationship Id="rId4" Type="http://schemas.openxmlformats.org/officeDocument/2006/relationships/audio" Target="../media/media6.m4a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2.m4a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40090" y="926795"/>
            <a:ext cx="6002594" cy="1104388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rgbClr val="0000FF"/>
                </a:solidFill>
                <a:latin typeface="+mn-lt"/>
              </a:rPr>
              <a:t>Noun Phrases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38980" y="1956117"/>
            <a:ext cx="3114040" cy="29457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FAEA622-BCDA-024C-A971-015ABCAB60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82865" y="43729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names 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person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place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idea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thing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or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feeling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01963" y="2335147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 </a:t>
            </a:r>
            <a:r>
              <a:rPr lang="en-GB" sz="2800" dirty="0">
                <a:solidFill>
                  <a:srgbClr val="0000FF"/>
                </a:solidFill>
              </a:rPr>
              <a:t>owl</a:t>
            </a:r>
          </a:p>
          <a:p>
            <a:pPr algn="ctr"/>
            <a:r>
              <a:rPr lang="en-GB" sz="2800" dirty="0"/>
              <a:t>the </a:t>
            </a:r>
            <a:r>
              <a:rPr lang="en-GB" sz="2800" dirty="0">
                <a:solidFill>
                  <a:srgbClr val="0000FF"/>
                </a:solidFill>
              </a:rPr>
              <a:t>cat</a:t>
            </a:r>
            <a:endParaRPr lang="en-GB" sz="2800" dirty="0"/>
          </a:p>
          <a:p>
            <a:pPr algn="ctr"/>
            <a:r>
              <a:rPr lang="en-GB" sz="2800" dirty="0"/>
              <a:t>a </a:t>
            </a:r>
            <a:r>
              <a:rPr lang="en-GB" sz="2800" dirty="0">
                <a:solidFill>
                  <a:srgbClr val="0000FF"/>
                </a:solidFill>
              </a:rPr>
              <a:t>boat</a:t>
            </a:r>
          </a:p>
          <a:p>
            <a:pPr algn="ctr"/>
            <a:r>
              <a:rPr lang="en-GB" sz="2800" dirty="0"/>
              <a:t>that </a:t>
            </a:r>
            <a:r>
              <a:rPr lang="en-GB" sz="2800" dirty="0">
                <a:solidFill>
                  <a:srgbClr val="0000FF"/>
                </a:solidFill>
              </a:rPr>
              <a:t>surprise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6658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r>
              <a:rPr lang="mr-IN" sz="3200" dirty="0"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b="1" dirty="0">
                <a:solidFill>
                  <a:srgbClr val="FF66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   an     the     this    that    his    her    their   my   your  </a:t>
            </a:r>
            <a:endParaRPr lang="en-GB" sz="1050" dirty="0">
              <a:solidFill>
                <a:srgbClr val="FF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8455" y="1736326"/>
            <a:ext cx="2007235" cy="266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B1E13C0-E259-2942-A016-780C151F09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6685" y="3797985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CA7130E-4FBE-0F44-8657-250AA0BBD87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92830" y="465078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9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0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Adjectives</a:t>
            </a:r>
            <a:r>
              <a:rPr lang="en-GB" sz="3200" b="1" dirty="0"/>
              <a:t> </a:t>
            </a:r>
          </a:p>
          <a:p>
            <a:pPr algn="ctr"/>
            <a:r>
              <a:rPr lang="en-GB" sz="3200" dirty="0">
                <a:cs typeface="Arial" panose="020B0604020202020204" pitchFamily="34" charset="0"/>
              </a:rPr>
              <a:t>An </a:t>
            </a:r>
            <a:r>
              <a:rPr lang="en-GB" sz="3200" b="1" dirty="0">
                <a:cs typeface="Arial" panose="020B0604020202020204" pitchFamily="34" charset="0"/>
              </a:rPr>
              <a:t>adjective</a:t>
            </a:r>
            <a:r>
              <a:rPr lang="en-GB" sz="3200" dirty="0">
                <a:cs typeface="Arial" panose="020B0604020202020204" pitchFamily="34" charset="0"/>
              </a:rPr>
              <a:t> is a describing word.  </a:t>
            </a:r>
          </a:p>
          <a:p>
            <a:pPr algn="ctr"/>
            <a:r>
              <a:rPr lang="en-GB" sz="3200" dirty="0">
                <a:cs typeface="Arial" panose="020B0604020202020204" pitchFamily="34" charset="0"/>
              </a:rPr>
              <a:t>It tells you more about a </a:t>
            </a:r>
            <a:r>
              <a:rPr lang="en-GB" sz="3200" b="1" dirty="0">
                <a:cs typeface="Arial" panose="020B0604020202020204" pitchFamily="34" charset="0"/>
              </a:rPr>
              <a:t>noun</a:t>
            </a:r>
            <a:r>
              <a:rPr lang="en-GB" sz="3200" dirty="0">
                <a:cs typeface="Arial" panose="020B0604020202020204" pitchFamily="34" charset="0"/>
              </a:rPr>
              <a:t>.</a:t>
            </a:r>
            <a:endParaRPr lang="en-GB" sz="3200" dirty="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307148" y="5271002"/>
            <a:ext cx="753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u="sng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sometimes come next to ‘their’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7347" y="5725562"/>
            <a:ext cx="433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 sometimes they do not.</a:t>
            </a:r>
            <a:endParaRPr lang="en-GB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03562" y="4487220"/>
            <a:ext cx="393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dirty="0">
                <a:solidFill>
                  <a:srgbClr val="0000FF"/>
                </a:solidFill>
              </a:rPr>
              <a:t>island</a:t>
            </a:r>
            <a:r>
              <a:rPr lang="en-GB" sz="2800" dirty="0"/>
              <a:t> was </a:t>
            </a:r>
            <a:r>
              <a:rPr lang="en-GB" sz="2800" b="1" dirty="0">
                <a:solidFill>
                  <a:srgbClr val="548235"/>
                </a:solidFill>
              </a:rPr>
              <a:t>spooky</a:t>
            </a:r>
            <a:r>
              <a:rPr lang="en-GB" sz="2800" dirty="0"/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4558" y="2604529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elegant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owl</a:t>
            </a:r>
          </a:p>
          <a:p>
            <a:pPr algn="ctr"/>
            <a:r>
              <a:rPr lang="en-GB" sz="2800" dirty="0"/>
              <a:t>an </a:t>
            </a:r>
            <a:r>
              <a:rPr lang="en-GB" sz="2800" b="1" dirty="0">
                <a:solidFill>
                  <a:srgbClr val="548235"/>
                </a:solidFill>
              </a:rPr>
              <a:t>awesome</a:t>
            </a:r>
            <a:r>
              <a:rPr lang="en-GB" sz="2800" dirty="0"/>
              <a:t>  </a:t>
            </a:r>
            <a:r>
              <a:rPr lang="en-GB" sz="2800" dirty="0">
                <a:solidFill>
                  <a:srgbClr val="0000FF"/>
                </a:solidFill>
              </a:rPr>
              <a:t>cat</a:t>
            </a:r>
            <a:endParaRPr lang="en-GB" sz="2800" dirty="0"/>
          </a:p>
          <a:p>
            <a:pPr algn="ctr"/>
            <a:r>
              <a:rPr lang="en-GB" sz="2800" dirty="0"/>
              <a:t>this </a:t>
            </a:r>
            <a:r>
              <a:rPr lang="en-GB" sz="2800" b="1" dirty="0">
                <a:solidFill>
                  <a:srgbClr val="548235"/>
                </a:solidFill>
              </a:rPr>
              <a:t>sturdy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boat</a:t>
            </a:r>
          </a:p>
          <a:p>
            <a:pPr algn="ctr"/>
            <a:r>
              <a:rPr lang="en-GB" sz="2800" dirty="0"/>
              <a:t>that </a:t>
            </a:r>
            <a:r>
              <a:rPr lang="en-GB" sz="2800" b="1" dirty="0">
                <a:solidFill>
                  <a:srgbClr val="548235"/>
                </a:solidFill>
              </a:rPr>
              <a:t>big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surprise</a:t>
            </a:r>
          </a:p>
        </p:txBody>
      </p:sp>
      <p:pic>
        <p:nvPicPr>
          <p:cNvPr id="13" name="Picture 12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2807" y="2560327"/>
            <a:ext cx="1653540" cy="199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FF1A0B3-3949-744C-862C-4130F5075F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47482" y="526639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0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9" grpId="0"/>
      <p:bldP spid="10" grpId="0" uiExpand="1" build="p"/>
      <p:bldP spid="1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phrase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adds extra detail to the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74658" y="5299197"/>
            <a:ext cx="9200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It can be made by adding an adjective or two.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1595" y="2219698"/>
            <a:ext cx="53964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bright</a:t>
            </a:r>
            <a:r>
              <a:rPr lang="en-GB" sz="2800" dirty="0">
                <a:solidFill>
                  <a:srgbClr val="000000"/>
                </a:solidFill>
              </a:rPr>
              <a:t>,</a:t>
            </a:r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 golden </a:t>
            </a:r>
            <a:r>
              <a:rPr lang="en-GB" sz="2800" dirty="0">
                <a:solidFill>
                  <a:srgbClr val="0000FF"/>
                </a:solidFill>
              </a:rPr>
              <a:t>bird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</a:p>
          <a:p>
            <a:pPr algn="ctr"/>
            <a:r>
              <a:rPr lang="en-GB" sz="2800" dirty="0"/>
              <a:t>a </a:t>
            </a:r>
            <a:r>
              <a:rPr lang="en-GB" sz="2800" b="1" dirty="0">
                <a:solidFill>
                  <a:srgbClr val="548235"/>
                </a:solidFill>
              </a:rPr>
              <a:t>chirpy </a:t>
            </a:r>
            <a:r>
              <a:rPr lang="en-GB" sz="2800" dirty="0">
                <a:solidFill>
                  <a:srgbClr val="000000"/>
                </a:solidFill>
              </a:rPr>
              <a:t>and</a:t>
            </a:r>
            <a:r>
              <a:rPr lang="en-GB" sz="2800" b="1" dirty="0">
                <a:solidFill>
                  <a:srgbClr val="548235"/>
                </a:solidFill>
              </a:rPr>
              <a:t> cheerful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robin</a:t>
            </a:r>
            <a:endParaRPr lang="en-GB" sz="2800" dirty="0"/>
          </a:p>
          <a:p>
            <a:pPr algn="ctr"/>
            <a:r>
              <a:rPr lang="en-GB" sz="2800" dirty="0"/>
              <a:t>this quite </a:t>
            </a:r>
            <a:r>
              <a:rPr lang="en-GB" sz="2800" b="1" dirty="0">
                <a:solidFill>
                  <a:srgbClr val="548235"/>
                </a:solidFill>
              </a:rPr>
              <a:t>amazing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woodpecker</a:t>
            </a:r>
          </a:p>
          <a:p>
            <a:pPr algn="ctr"/>
            <a:r>
              <a:rPr lang="en-GB" sz="2800" dirty="0"/>
              <a:t>that truly </a:t>
            </a:r>
            <a:r>
              <a:rPr lang="en-GB" sz="2800" b="1" dirty="0">
                <a:solidFill>
                  <a:srgbClr val="548235"/>
                </a:solidFill>
              </a:rPr>
              <a:t>elegant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0000FF"/>
                </a:solidFill>
              </a:rPr>
              <a:t>owl</a:t>
            </a:r>
          </a:p>
        </p:txBody>
      </p:sp>
      <p:pic>
        <p:nvPicPr>
          <p:cNvPr id="11" name="Picture 10"/>
          <p:cNvPicPr/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11497" y="2331540"/>
            <a:ext cx="4432300" cy="26054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2" name="Picture 11"/>
          <p:cNvPicPr/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7446" y="4042881"/>
            <a:ext cx="2020570" cy="218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E870A47-75AB-6946-9554-7DED76006E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546365" y="644691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B687F90-724E-564E-9ABB-95129795D0C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678838" y="1584813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B00A7A8-CC1E-C84A-96D2-81A0B7CEFB5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741671" y="24049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1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72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1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1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phrase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adds extra detail to the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The main noun is called the </a:t>
            </a:r>
            <a:r>
              <a:rPr lang="en-GB" sz="3200" u="sng" dirty="0">
                <a:ea typeface="Times New Roman" panose="02020603050405020304" pitchFamily="18" charset="0"/>
                <a:cs typeface="Arial" panose="020B0604020202020204" pitchFamily="34" charset="0"/>
              </a:rPr>
              <a:t>head 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84718" y="5326759"/>
            <a:ext cx="9200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you spot the </a:t>
            </a:r>
            <a:r>
              <a:rPr lang="en-GB" sz="3200" u="sng" dirty="0">
                <a:ea typeface="Times New Roman" panose="02020603050405020304" pitchFamily="18" charset="0"/>
                <a:cs typeface="Arial" panose="020B0604020202020204" pitchFamily="34" charset="0"/>
              </a:rPr>
              <a:t>head noun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each of these phrases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16620" y="2584818"/>
            <a:ext cx="635875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beautiful pea-green boat</a:t>
            </a:r>
            <a:endParaRPr lang="en-GB" sz="2800" dirty="0">
              <a:solidFill>
                <a:srgbClr val="000000"/>
              </a:solidFill>
            </a:endParaRPr>
          </a:p>
          <a:p>
            <a:pPr algn="ctr"/>
            <a:r>
              <a:rPr lang="en-GB" sz="2800" dirty="0"/>
              <a:t>a horribly bored man</a:t>
            </a:r>
          </a:p>
          <a:p>
            <a:pPr algn="ctr"/>
            <a:r>
              <a:rPr lang="en-GB" sz="2800" dirty="0"/>
              <a:t>an exceedingly large nose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800" dirty="0"/>
              <a:t>a very sharp chin like a pin</a:t>
            </a:r>
            <a:endParaRPr lang="en-GB" sz="2800" dirty="0">
              <a:solidFill>
                <a:srgbClr val="0000FF"/>
              </a:solidFill>
            </a:endParaRPr>
          </a:p>
          <a:p>
            <a:pPr algn="ctr"/>
            <a:r>
              <a:rPr lang="en-GB" sz="2800" dirty="0"/>
              <a:t>a hilarious limerick with funny characters</a:t>
            </a:r>
          </a:p>
        </p:txBody>
      </p:sp>
      <p:pic>
        <p:nvPicPr>
          <p:cNvPr id="12" name="Picture 11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4876" y="5011015"/>
            <a:ext cx="1203139" cy="121626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CD314BD-1D38-4E04-B3BD-94129C5600B2}"/>
              </a:ext>
            </a:extLst>
          </p:cNvPr>
          <p:cNvCxnSpPr/>
          <p:nvPr/>
        </p:nvCxnSpPr>
        <p:spPr>
          <a:xfrm>
            <a:off x="7340546" y="3040118"/>
            <a:ext cx="648000" cy="0"/>
          </a:xfrm>
          <a:prstGeom prst="straightConnector1">
            <a:avLst/>
          </a:prstGeom>
          <a:ln w="28575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FB12CB2-1593-4710-AF84-29B6BB69C7C9}"/>
              </a:ext>
            </a:extLst>
          </p:cNvPr>
          <p:cNvCxnSpPr/>
          <p:nvPr/>
        </p:nvCxnSpPr>
        <p:spPr>
          <a:xfrm>
            <a:off x="6992939" y="3429000"/>
            <a:ext cx="648000" cy="0"/>
          </a:xfrm>
          <a:prstGeom prst="straightConnector1">
            <a:avLst/>
          </a:prstGeom>
          <a:ln w="28575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11F696F-9A21-4FB1-AE0A-154564B168C6}"/>
              </a:ext>
            </a:extLst>
          </p:cNvPr>
          <p:cNvCxnSpPr/>
          <p:nvPr/>
        </p:nvCxnSpPr>
        <p:spPr>
          <a:xfrm>
            <a:off x="7243367" y="3865181"/>
            <a:ext cx="648000" cy="0"/>
          </a:xfrm>
          <a:prstGeom prst="straightConnector1">
            <a:avLst/>
          </a:prstGeom>
          <a:ln w="28575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FAD908F-4F4B-417C-9F2C-9FE44337F3F0}"/>
              </a:ext>
            </a:extLst>
          </p:cNvPr>
          <p:cNvCxnSpPr/>
          <p:nvPr/>
        </p:nvCxnSpPr>
        <p:spPr>
          <a:xfrm>
            <a:off x="6042600" y="4294554"/>
            <a:ext cx="576000" cy="0"/>
          </a:xfrm>
          <a:prstGeom prst="straightConnector1">
            <a:avLst/>
          </a:prstGeom>
          <a:ln w="28575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3556D0E-3878-48C4-9BD9-90CFD4306CEA}"/>
              </a:ext>
            </a:extLst>
          </p:cNvPr>
          <p:cNvCxnSpPr/>
          <p:nvPr/>
        </p:nvCxnSpPr>
        <p:spPr>
          <a:xfrm>
            <a:off x="4723553" y="4742795"/>
            <a:ext cx="1080000" cy="0"/>
          </a:xfrm>
          <a:prstGeom prst="straightConnector1">
            <a:avLst/>
          </a:prstGeom>
          <a:ln w="28575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359C5485-0435-4702-B010-CAADAE4C543B}"/>
              </a:ext>
            </a:extLst>
          </p:cNvPr>
          <p:cNvSpPr/>
          <p:nvPr/>
        </p:nvSpPr>
        <p:spPr>
          <a:xfrm>
            <a:off x="8797159" y="2858814"/>
            <a:ext cx="2469931" cy="1883978"/>
          </a:xfrm>
          <a:prstGeom prst="cloudCallout">
            <a:avLst>
              <a:gd name="adj1" fmla="val 23636"/>
              <a:gd name="adj2" fmla="val 6082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The </a:t>
            </a:r>
            <a:r>
              <a:rPr lang="en-GB" u="sng" dirty="0">
                <a:solidFill>
                  <a:sysClr val="windowText" lastClr="000000"/>
                </a:solidFill>
              </a:rPr>
              <a:t>head noun </a:t>
            </a:r>
            <a:r>
              <a:rPr lang="en-GB" dirty="0">
                <a:solidFill>
                  <a:sysClr val="windowText" lastClr="000000"/>
                </a:solidFill>
              </a:rPr>
              <a:t>is what the phrase is about.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CC9507D-0C2C-114A-BB05-16A9959178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09216" y="6307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3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5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0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9879" y="2005857"/>
            <a:ext cx="8014728" cy="2846286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rgbClr val="0000FF"/>
                </a:solidFill>
                <a:latin typeface="+mn-lt"/>
              </a:rPr>
              <a:t>Expanding Noun Phrases</a:t>
            </a:r>
            <a:br>
              <a:rPr lang="en-GB" b="1" dirty="0">
                <a:solidFill>
                  <a:srgbClr val="0000FF"/>
                </a:solidFill>
                <a:latin typeface="+mn-lt"/>
              </a:rPr>
            </a:br>
            <a:r>
              <a:rPr lang="en-GB" dirty="0">
                <a:solidFill>
                  <a:srgbClr val="0000FF"/>
                </a:solidFill>
                <a:latin typeface="+mn-lt"/>
                <a:cs typeface="Arial" panose="020B0604020202020204" pitchFamily="34" charset="0"/>
              </a:rPr>
              <a:t>using </a:t>
            </a:r>
            <a:br>
              <a:rPr lang="en-GB" dirty="0">
                <a:solidFill>
                  <a:srgbClr val="0000FF"/>
                </a:solidFill>
                <a:latin typeface="+mn-lt"/>
                <a:cs typeface="Arial" panose="020B0604020202020204" pitchFamily="34" charset="0"/>
              </a:rPr>
            </a:br>
            <a:r>
              <a:rPr lang="en-GB" dirty="0">
                <a:solidFill>
                  <a:srgbClr val="0000FF"/>
                </a:solidFill>
                <a:latin typeface="+mn-lt"/>
                <a:cs typeface="Arial" panose="020B0604020202020204" pitchFamily="34" charset="0"/>
              </a:rPr>
              <a:t>P</a:t>
            </a:r>
            <a:r>
              <a:rPr lang="en-GB" dirty="0">
                <a:solidFill>
                  <a:srgbClr val="0000FF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repositional Phrases</a:t>
            </a:r>
            <a:endParaRPr lang="en-GB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8E9A254-BE9D-E948-A9DC-990864144F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84607" y="496112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5774" y="830492"/>
            <a:ext cx="86336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b="1" dirty="0"/>
              <a:t>Prepositions</a:t>
            </a:r>
            <a:r>
              <a:rPr lang="en-GB" sz="2800" dirty="0"/>
              <a:t> tell us how words are related.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5648459" y="1978011"/>
            <a:ext cx="96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225885" y="2475256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26967" y="2626337"/>
            <a:ext cx="756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628711" y="5193806"/>
            <a:ext cx="97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967386" y="3961742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442282" y="3127653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498894" y="3555223"/>
            <a:ext cx="1313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658591" y="4423407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376791" y="4059341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826355" y="4219625"/>
            <a:ext cx="2561315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  <a:r>
              <a:rPr lang="en-GB" sz="2400" dirty="0"/>
              <a:t> are useful for adding extra information about a </a:t>
            </a:r>
            <a:r>
              <a:rPr lang="en-GB" sz="2400" b="1" dirty="0"/>
              <a:t>noun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085661" y="2722525"/>
            <a:ext cx="761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802593" y="2291028"/>
            <a:ext cx="447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093503" y="4691825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600417" y="4175008"/>
            <a:ext cx="4939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424930" y="3198167"/>
            <a:ext cx="11993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</a:t>
            </a:r>
            <a:endParaRPr lang="en-GB" dirty="0">
              <a:solidFill>
                <a:srgbClr val="0000FF"/>
              </a:solidFill>
            </a:endParaRPr>
          </a:p>
        </p:txBody>
      </p:sp>
      <p:pic>
        <p:nvPicPr>
          <p:cNvPr id="21" name="Picture 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26052" y="1147973"/>
            <a:ext cx="3114040" cy="29457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EA1BDC4-13FD-3A40-9617-FF083C3035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53176" y="535021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808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52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14" grpId="0"/>
      <p:bldP spid="19" grpId="0"/>
      <p:bldP spid="20" grpId="0"/>
      <p:bldP spid="23" grpId="0"/>
      <p:bldP spid="25" grpId="0"/>
      <p:bldP spid="30" grpId="0"/>
      <p:bldP spid="32" grpId="0"/>
      <p:bldP spid="36" grpId="0" animBg="1"/>
      <p:bldP spid="43" grpId="0"/>
      <p:bldP spid="44" grpId="0"/>
      <p:bldP spid="45" grpId="0"/>
      <p:bldP spid="46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Expanded Noun Phrases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You can develop an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expanded noun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by using 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prepositional phrase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610" y="2951076"/>
            <a:ext cx="452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rgbClr val="0000FF"/>
                </a:solidFill>
              </a:rPr>
              <a:t>The wild, windswept </a:t>
            </a:r>
            <a:r>
              <a:rPr lang="en-GB" sz="2800" i="1" u="sng" dirty="0">
                <a:solidFill>
                  <a:srgbClr val="0000FF"/>
                </a:solidFill>
              </a:rPr>
              <a:t>island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398933" y="3429000"/>
            <a:ext cx="2960233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Useful prepositions</a:t>
            </a:r>
          </a:p>
          <a:p>
            <a:pPr algn="ctr"/>
            <a:r>
              <a:rPr lang="en-GB" sz="2400" dirty="0"/>
              <a:t>with, of</a:t>
            </a:r>
          </a:p>
          <a:p>
            <a:pPr algn="ctr"/>
            <a:r>
              <a:rPr lang="en-GB" sz="2400" dirty="0"/>
              <a:t>b</a:t>
            </a:r>
            <a:r>
              <a:rPr lang="en-GB" sz="2400" dirty="0">
                <a:effectLst/>
              </a:rPr>
              <a:t>y, from, </a:t>
            </a:r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beyond, below, between, inside, next to, over, in, outside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5611" y="3482647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rgbClr val="0000FF"/>
                </a:solidFill>
              </a:rPr>
              <a:t>The wild, windswept </a:t>
            </a:r>
            <a:r>
              <a:rPr lang="en-GB" sz="2800" i="1" u="sng" dirty="0">
                <a:solidFill>
                  <a:srgbClr val="0000FF"/>
                </a:solidFill>
              </a:rPr>
              <a:t>island</a:t>
            </a:r>
            <a:r>
              <a:rPr lang="en-GB" sz="2800" i="1" dirty="0">
                <a:solidFill>
                  <a:srgbClr val="0000FF"/>
                </a:solidFill>
              </a:rPr>
              <a:t> </a:t>
            </a:r>
            <a:r>
              <a:rPr lang="en-GB" sz="2800" i="1" dirty="0">
                <a:solidFill>
                  <a:srgbClr val="0000FF"/>
                </a:solidFill>
                <a:highlight>
                  <a:srgbClr val="FFFF00"/>
                </a:highlight>
              </a:rPr>
              <a:t>over the sea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5611" y="4005867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rgbClr val="0000FF"/>
                </a:solidFill>
              </a:rPr>
              <a:t>The wild, windswept </a:t>
            </a:r>
            <a:r>
              <a:rPr lang="en-GB" sz="2800" i="1" u="sng" dirty="0">
                <a:solidFill>
                  <a:srgbClr val="0000FF"/>
                </a:solidFill>
              </a:rPr>
              <a:t>island</a:t>
            </a:r>
            <a:r>
              <a:rPr lang="en-GB" sz="2800" i="1" dirty="0">
                <a:solidFill>
                  <a:srgbClr val="0000FF"/>
                </a:solidFill>
              </a:rPr>
              <a:t> </a:t>
            </a:r>
            <a:r>
              <a:rPr lang="en-GB" sz="2800" i="1" dirty="0">
                <a:solidFill>
                  <a:srgbClr val="0000FF"/>
                </a:solidFill>
                <a:highlight>
                  <a:srgbClr val="FFFF00"/>
                </a:highlight>
              </a:rPr>
              <a:t>beyond the horizon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5611" y="4583162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rgbClr val="0000FF"/>
                </a:solidFill>
              </a:rPr>
              <a:t>The wild, windswept </a:t>
            </a:r>
            <a:r>
              <a:rPr lang="en-GB" sz="2800" i="1" u="sng" dirty="0">
                <a:solidFill>
                  <a:srgbClr val="0000FF"/>
                </a:solidFill>
              </a:rPr>
              <a:t>island</a:t>
            </a:r>
            <a:r>
              <a:rPr lang="en-GB" sz="2800" i="1" dirty="0">
                <a:solidFill>
                  <a:srgbClr val="0000FF"/>
                </a:solidFill>
              </a:rPr>
              <a:t> </a:t>
            </a:r>
            <a:r>
              <a:rPr lang="en-GB" sz="2800" i="1" dirty="0">
                <a:solidFill>
                  <a:srgbClr val="0000FF"/>
                </a:solidFill>
                <a:highlight>
                  <a:srgbClr val="FFFF00"/>
                </a:highlight>
              </a:rPr>
              <a:t>with palm trees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9558" y="5444936"/>
            <a:ext cx="7739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800" dirty="0"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phrase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modifies the </a:t>
            </a:r>
            <a:r>
              <a:rPr lang="en-GB" sz="2800" u="sng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863FB5A-6004-FB40-969D-CA40F8F8FD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72649" y="2047134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B176045-92AA-814F-8D28-D11DCBB2BE0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90807" y="20371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4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44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52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uild="p"/>
      <p:bldP spid="5" grpId="0" uiExpand="1" build="p"/>
      <p:bldP spid="9" grpId="0" animBg="1"/>
      <p:bldP spid="10" grpId="0" uiExpand="1" build="p"/>
      <p:bldP spid="11" grpId="0" uiExpand="1" build="p"/>
      <p:bldP spid="12" grpId="0" uiExpand="1" build="p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05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335</Words>
  <Application>Microsoft Office PowerPoint</Application>
  <PresentationFormat>Widescreen</PresentationFormat>
  <Paragraphs>79</Paragraphs>
  <Slides>9</Slides>
  <Notes>8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Noun Phrases</vt:lpstr>
      <vt:lpstr>PowerPoint Presentation</vt:lpstr>
      <vt:lpstr>PowerPoint Presentation</vt:lpstr>
      <vt:lpstr>PowerPoint Presentation</vt:lpstr>
      <vt:lpstr>PowerPoint Presentation</vt:lpstr>
      <vt:lpstr>Expanding Noun Phrases using  Prepositional Phrases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HP</cp:lastModifiedBy>
  <cp:revision>193</cp:revision>
  <dcterms:created xsi:type="dcterms:W3CDTF">2013-08-23T07:43:20Z</dcterms:created>
  <dcterms:modified xsi:type="dcterms:W3CDTF">2020-06-22T13:43:32Z</dcterms:modified>
</cp:coreProperties>
</file>