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90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9D92F-EEA6-4269-BB4F-073DEA54DCB7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50F22-502A-4885-A8E5-4650852FBB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587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9538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139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508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121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72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515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34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610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860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58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448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BAD9C-C166-4F1C-9CE0-620A0C05DF3B}" type="datetimeFigureOut">
              <a:rPr lang="en-GB" smtClean="0"/>
              <a:t>26/04/2018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C8296-6FAE-4EDC-A90E-127C4B37BE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660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FF00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399168"/>
              </p:ext>
            </p:extLst>
          </p:nvPr>
        </p:nvGraphicFramePr>
        <p:xfrm>
          <a:off x="164314" y="849088"/>
          <a:ext cx="8815370" cy="3380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5492">
                  <a:extLst>
                    <a:ext uri="{9D8B030D-6E8A-4147-A177-3AD203B41FA5}">
                      <a16:colId xmlns:a16="http://schemas.microsoft.com/office/drawing/2014/main" val="3647218443"/>
                    </a:ext>
                  </a:extLst>
                </a:gridCol>
                <a:gridCol w="2498576">
                  <a:extLst>
                    <a:ext uri="{9D8B030D-6E8A-4147-A177-3AD203B41FA5}">
                      <a16:colId xmlns:a16="http://schemas.microsoft.com/office/drawing/2014/main" val="2733399963"/>
                    </a:ext>
                  </a:extLst>
                </a:gridCol>
                <a:gridCol w="3071302">
                  <a:extLst>
                    <a:ext uri="{9D8B030D-6E8A-4147-A177-3AD203B41FA5}">
                      <a16:colId xmlns:a16="http://schemas.microsoft.com/office/drawing/2014/main" val="3417192066"/>
                    </a:ext>
                  </a:extLst>
                </a:gridCol>
              </a:tblGrid>
              <a:tr h="548095">
                <a:tc>
                  <a:txBody>
                    <a:bodyPr/>
                    <a:lstStyle/>
                    <a:p>
                      <a:pPr algn="ctr"/>
                      <a:r>
                        <a:rPr lang="en-GB" b="1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im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in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dis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760342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8919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272211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82131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521757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5255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54700" y="70601"/>
            <a:ext cx="74345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Rule: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prefixes ‘</a:t>
            </a:r>
            <a:r>
              <a:rPr lang="en-GB" sz="4000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im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’ ‘in’ ‘dis’</a:t>
            </a:r>
            <a:endParaRPr lang="en-GB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0488" y="6099980"/>
            <a:ext cx="1341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mature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4549" y="4441225"/>
            <a:ext cx="1446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capable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08096" y="5982207"/>
            <a:ext cx="1299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correct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23315" y="4408699"/>
            <a:ext cx="1056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belief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322" y="4986055"/>
            <a:ext cx="10807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infect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878" y="6011560"/>
            <a:ext cx="2091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appropriate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7040" y="5211716"/>
            <a:ext cx="1337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patient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80352" y="4276074"/>
            <a:ext cx="1741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expensive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033" y="4467927"/>
            <a:ext cx="1470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possible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607" y="5377425"/>
            <a:ext cx="13276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appear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7261" y="5274649"/>
            <a:ext cx="1441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connect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818" y="6016752"/>
            <a:ext cx="1265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mobile</a:t>
            </a:r>
            <a:endParaRPr lang="en-GB" sz="3200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9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FF00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465850"/>
              </p:ext>
            </p:extLst>
          </p:nvPr>
        </p:nvGraphicFramePr>
        <p:xfrm>
          <a:off x="164314" y="849088"/>
          <a:ext cx="8815370" cy="3380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5492">
                  <a:extLst>
                    <a:ext uri="{9D8B030D-6E8A-4147-A177-3AD203B41FA5}">
                      <a16:colId xmlns:a16="http://schemas.microsoft.com/office/drawing/2014/main" val="3647218443"/>
                    </a:ext>
                  </a:extLst>
                </a:gridCol>
                <a:gridCol w="2498576">
                  <a:extLst>
                    <a:ext uri="{9D8B030D-6E8A-4147-A177-3AD203B41FA5}">
                      <a16:colId xmlns:a16="http://schemas.microsoft.com/office/drawing/2014/main" val="2733399963"/>
                    </a:ext>
                  </a:extLst>
                </a:gridCol>
                <a:gridCol w="3071302">
                  <a:extLst>
                    <a:ext uri="{9D8B030D-6E8A-4147-A177-3AD203B41FA5}">
                      <a16:colId xmlns:a16="http://schemas.microsoft.com/office/drawing/2014/main" val="3417192066"/>
                    </a:ext>
                  </a:extLst>
                </a:gridCol>
              </a:tblGrid>
              <a:tr h="548095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anti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ir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auto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760342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8919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272211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82131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521757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5255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242" y="70601"/>
            <a:ext cx="81535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Rule: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prefixes ‘anti’ ‘</a:t>
            </a:r>
            <a:r>
              <a:rPr lang="en-GB" sz="4000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ir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’ ‘auto’</a:t>
            </a:r>
            <a:endParaRPr lang="en-GB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0488" y="6099980"/>
            <a:ext cx="1491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relevant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4549" y="4441225"/>
            <a:ext cx="1604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bacterial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2840" y="5651949"/>
            <a:ext cx="17059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clockwise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23315" y="4408699"/>
            <a:ext cx="1342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regular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52663" y="4579691"/>
            <a:ext cx="912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pilot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878" y="6011560"/>
            <a:ext cx="1835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biography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8232" y="5206420"/>
            <a:ext cx="1593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resistible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80352" y="4276074"/>
            <a:ext cx="11362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graph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033" y="4467927"/>
            <a:ext cx="1265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mobile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607" y="5377425"/>
            <a:ext cx="10999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social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4806" y="5232065"/>
            <a:ext cx="1984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responsible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818" y="6016752"/>
            <a:ext cx="11346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freeze</a:t>
            </a:r>
            <a:endParaRPr lang="en-GB" sz="3200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6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FF00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474131"/>
              </p:ext>
            </p:extLst>
          </p:nvPr>
        </p:nvGraphicFramePr>
        <p:xfrm>
          <a:off x="164314" y="849088"/>
          <a:ext cx="8815370" cy="3288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5492">
                  <a:extLst>
                    <a:ext uri="{9D8B030D-6E8A-4147-A177-3AD203B41FA5}">
                      <a16:colId xmlns:a16="http://schemas.microsoft.com/office/drawing/2014/main" val="3647218443"/>
                    </a:ext>
                  </a:extLst>
                </a:gridCol>
                <a:gridCol w="2498576">
                  <a:extLst>
                    <a:ext uri="{9D8B030D-6E8A-4147-A177-3AD203B41FA5}">
                      <a16:colId xmlns:a16="http://schemas.microsoft.com/office/drawing/2014/main" val="2733399963"/>
                    </a:ext>
                  </a:extLst>
                </a:gridCol>
                <a:gridCol w="3071302">
                  <a:extLst>
                    <a:ext uri="{9D8B030D-6E8A-4147-A177-3AD203B41FA5}">
                      <a16:colId xmlns:a16="http://schemas.microsoft.com/office/drawing/2014/main" val="3417192066"/>
                    </a:ext>
                  </a:extLst>
                </a:gridCol>
              </a:tblGrid>
              <a:tr h="548095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re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sub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mis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760342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8919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272211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82131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521757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5255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242" y="70601"/>
            <a:ext cx="79902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Rule: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prefixes ‘re’ ‘sub’ ‘</a:t>
            </a:r>
            <a:r>
              <a:rPr lang="en-GB" sz="4000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mis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’</a:t>
            </a:r>
            <a:endParaRPr lang="en-GB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0488" y="6099980"/>
            <a:ext cx="1339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behave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4549" y="4441225"/>
            <a:ext cx="1456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arrange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0628" y="5816840"/>
            <a:ext cx="10198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enter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23315" y="4408699"/>
            <a:ext cx="14911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heading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8558" y="4748223"/>
            <a:ext cx="11826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merge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878" y="6011560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judge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8232" y="5206420"/>
            <a:ext cx="1116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heard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1029" y="4401971"/>
            <a:ext cx="1630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calculate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033" y="4467927"/>
            <a:ext cx="946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pack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607" y="5377425"/>
            <a:ext cx="952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total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4806" y="5232065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count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74381" y="6011560"/>
            <a:ext cx="13131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marine</a:t>
            </a:r>
            <a:endParaRPr lang="en-GB" sz="3200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FF00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890910"/>
              </p:ext>
            </p:extLst>
          </p:nvPr>
        </p:nvGraphicFramePr>
        <p:xfrm>
          <a:off x="667675" y="1012841"/>
          <a:ext cx="7882406" cy="3288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5622">
                  <a:extLst>
                    <a:ext uri="{9D8B030D-6E8A-4147-A177-3AD203B41FA5}">
                      <a16:colId xmlns:a16="http://schemas.microsoft.com/office/drawing/2014/main" val="3647218443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733399963"/>
                    </a:ext>
                  </a:extLst>
                </a:gridCol>
              </a:tblGrid>
              <a:tr h="548095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un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under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760342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8919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272211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82131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521757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5255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1906" y="109616"/>
            <a:ext cx="8880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Rule: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prefixes ‘un’ ‘under’ ‘over’</a:t>
            </a:r>
            <a:endParaRPr lang="en-GB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0488" y="6099980"/>
            <a:ext cx="1710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fortunate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4549" y="4441225"/>
            <a:ext cx="9967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react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0628" y="5816840"/>
            <a:ext cx="1281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weight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23315" y="4408699"/>
            <a:ext cx="1031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lucky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8558" y="4748223"/>
            <a:ext cx="946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slept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878" y="6011560"/>
            <a:ext cx="1047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usual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8232" y="5206420"/>
            <a:ext cx="933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used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1029" y="4401971"/>
            <a:ext cx="13204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cooked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033" y="4467927"/>
            <a:ext cx="11538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afraid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607" y="5377425"/>
            <a:ext cx="1346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ground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4806" y="5232065"/>
            <a:ext cx="1123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water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74381" y="6011560"/>
            <a:ext cx="1373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worked</a:t>
            </a:r>
            <a:endParaRPr lang="en-GB" sz="3200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43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FF00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891967"/>
              </p:ext>
            </p:extLst>
          </p:nvPr>
        </p:nvGraphicFramePr>
        <p:xfrm>
          <a:off x="164314" y="849088"/>
          <a:ext cx="8815370" cy="365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915">
                  <a:extLst>
                    <a:ext uri="{9D8B030D-6E8A-4147-A177-3AD203B41FA5}">
                      <a16:colId xmlns:a16="http://schemas.microsoft.com/office/drawing/2014/main" val="3647218443"/>
                    </a:ext>
                  </a:extLst>
                </a:gridCol>
                <a:gridCol w="1852989">
                  <a:extLst>
                    <a:ext uri="{9D8B030D-6E8A-4147-A177-3AD203B41FA5}">
                      <a16:colId xmlns:a16="http://schemas.microsoft.com/office/drawing/2014/main" val="2733399963"/>
                    </a:ext>
                  </a:extLst>
                </a:gridCol>
                <a:gridCol w="2277733">
                  <a:extLst>
                    <a:ext uri="{9D8B030D-6E8A-4147-A177-3AD203B41FA5}">
                      <a16:colId xmlns:a16="http://schemas.microsoft.com/office/drawing/2014/main" val="3417192066"/>
                    </a:ext>
                  </a:extLst>
                </a:gridCol>
                <a:gridCol w="2277733">
                  <a:extLst>
                    <a:ext uri="{9D8B030D-6E8A-4147-A177-3AD203B41FA5}">
                      <a16:colId xmlns:a16="http://schemas.microsoft.com/office/drawing/2014/main" val="2528481860"/>
                    </a:ext>
                  </a:extLst>
                </a:gridCol>
              </a:tblGrid>
              <a:tr h="548095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Just</a:t>
                      </a:r>
                      <a:r>
                        <a:rPr lang="en-GB" b="1" baseline="0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 add </a:t>
                      </a:r>
                      <a:r>
                        <a:rPr lang="en-GB" b="1" baseline="0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ly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Ends in y change to an </a:t>
                      </a:r>
                      <a:r>
                        <a:rPr lang="en-GB" b="1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i</a:t>
                      </a:r>
                      <a:r>
                        <a:rPr lang="en-GB" b="1" baseline="0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 +</a:t>
                      </a:r>
                      <a:r>
                        <a:rPr lang="en-GB" b="1" baseline="0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ly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Ends in le, drop the e +y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Ends in </a:t>
                      </a:r>
                      <a:r>
                        <a:rPr lang="en-GB" b="1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ic</a:t>
                      </a:r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, add ally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760342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8919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272211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82131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521757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5255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242" y="70601"/>
            <a:ext cx="43027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Rule: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suffix ‘</a:t>
            </a:r>
            <a:r>
              <a:rPr lang="en-GB" sz="4000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ly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’</a:t>
            </a:r>
            <a:endParaRPr lang="en-GB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0488" y="6099980"/>
            <a:ext cx="1037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quick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4549" y="4441225"/>
            <a:ext cx="9164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slow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0628" y="5816840"/>
            <a:ext cx="12779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bubble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4028" y="4760314"/>
            <a:ext cx="1444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horrible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8558" y="4748223"/>
            <a:ext cx="11826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merge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878" y="6011560"/>
            <a:ext cx="11153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tragic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8232" y="5206420"/>
            <a:ext cx="1205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happy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9472" y="4562804"/>
            <a:ext cx="1047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scary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033" y="4467927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magic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607" y="5377425"/>
            <a:ext cx="1212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simple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4806" y="5232065"/>
            <a:ext cx="899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loud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7654" y="6011560"/>
            <a:ext cx="1140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angry</a:t>
            </a:r>
            <a:endParaRPr lang="en-GB" sz="3200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20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FF00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869799"/>
              </p:ext>
            </p:extLst>
          </p:nvPr>
        </p:nvGraphicFramePr>
        <p:xfrm>
          <a:off x="164314" y="849088"/>
          <a:ext cx="8815370" cy="3654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915">
                  <a:extLst>
                    <a:ext uri="{9D8B030D-6E8A-4147-A177-3AD203B41FA5}">
                      <a16:colId xmlns:a16="http://schemas.microsoft.com/office/drawing/2014/main" val="3647218443"/>
                    </a:ext>
                  </a:extLst>
                </a:gridCol>
                <a:gridCol w="1852989">
                  <a:extLst>
                    <a:ext uri="{9D8B030D-6E8A-4147-A177-3AD203B41FA5}">
                      <a16:colId xmlns:a16="http://schemas.microsoft.com/office/drawing/2014/main" val="2733399963"/>
                    </a:ext>
                  </a:extLst>
                </a:gridCol>
                <a:gridCol w="2277733">
                  <a:extLst>
                    <a:ext uri="{9D8B030D-6E8A-4147-A177-3AD203B41FA5}">
                      <a16:colId xmlns:a16="http://schemas.microsoft.com/office/drawing/2014/main" val="3417192066"/>
                    </a:ext>
                  </a:extLst>
                </a:gridCol>
                <a:gridCol w="2277733">
                  <a:extLst>
                    <a:ext uri="{9D8B030D-6E8A-4147-A177-3AD203B41FA5}">
                      <a16:colId xmlns:a16="http://schemas.microsoft.com/office/drawing/2014/main" val="2528481860"/>
                    </a:ext>
                  </a:extLst>
                </a:gridCol>
              </a:tblGrid>
              <a:tr h="548095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Just</a:t>
                      </a:r>
                      <a:r>
                        <a:rPr lang="en-GB" b="1" baseline="0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 add </a:t>
                      </a:r>
                      <a:r>
                        <a:rPr lang="en-GB" b="1" baseline="0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ed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Ends in y change to an </a:t>
                      </a:r>
                      <a:r>
                        <a:rPr lang="en-GB" b="1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i</a:t>
                      </a:r>
                      <a:r>
                        <a:rPr lang="en-GB" b="1" baseline="0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 + </a:t>
                      </a:r>
                      <a:r>
                        <a:rPr lang="en-GB" b="1" baseline="0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ed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Ends in e, just</a:t>
                      </a:r>
                      <a:r>
                        <a:rPr lang="en-GB" b="1" baseline="0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 + d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Double the consonant</a:t>
                      </a:r>
                      <a:r>
                        <a:rPr lang="en-GB" b="1" baseline="0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 + </a:t>
                      </a:r>
                      <a:r>
                        <a:rPr lang="en-GB" b="1" baseline="0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ed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760342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8919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272211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82131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521757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5255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242" y="70601"/>
            <a:ext cx="44927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Rule: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suffix ‘</a:t>
            </a:r>
            <a:r>
              <a:rPr lang="en-GB" sz="4000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ed</a:t>
            </a:r>
            <a:r>
              <a:rPr lang="en-GB" sz="40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’</a:t>
            </a:r>
            <a:endParaRPr lang="en-GB" sz="40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0488" y="6099980"/>
            <a:ext cx="1007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smile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4549" y="4441225"/>
            <a:ext cx="9164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slow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0628" y="5816840"/>
            <a:ext cx="734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rub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4028" y="4760314"/>
            <a:ext cx="865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care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8558" y="4748223"/>
            <a:ext cx="1173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marry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878" y="6011560"/>
            <a:ext cx="7280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ask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8232" y="5206420"/>
            <a:ext cx="965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chop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9472" y="4562804"/>
            <a:ext cx="10175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scare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033" y="4467927"/>
            <a:ext cx="734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dry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607" y="5377425"/>
            <a:ext cx="10839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shout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4806" y="5232065"/>
            <a:ext cx="1034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carry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7654" y="6011560"/>
            <a:ext cx="899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type</a:t>
            </a:r>
            <a:endParaRPr lang="en-GB" sz="3200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81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FF00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903031"/>
              </p:ext>
            </p:extLst>
          </p:nvPr>
        </p:nvGraphicFramePr>
        <p:xfrm>
          <a:off x="164314" y="849088"/>
          <a:ext cx="8815370" cy="3288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915">
                  <a:extLst>
                    <a:ext uri="{9D8B030D-6E8A-4147-A177-3AD203B41FA5}">
                      <a16:colId xmlns:a16="http://schemas.microsoft.com/office/drawing/2014/main" val="3647218443"/>
                    </a:ext>
                  </a:extLst>
                </a:gridCol>
                <a:gridCol w="1852989">
                  <a:extLst>
                    <a:ext uri="{9D8B030D-6E8A-4147-A177-3AD203B41FA5}">
                      <a16:colId xmlns:a16="http://schemas.microsoft.com/office/drawing/2014/main" val="2733399963"/>
                    </a:ext>
                  </a:extLst>
                </a:gridCol>
                <a:gridCol w="2277733">
                  <a:extLst>
                    <a:ext uri="{9D8B030D-6E8A-4147-A177-3AD203B41FA5}">
                      <a16:colId xmlns:a16="http://schemas.microsoft.com/office/drawing/2014/main" val="3417192066"/>
                    </a:ext>
                  </a:extLst>
                </a:gridCol>
                <a:gridCol w="2277733">
                  <a:extLst>
                    <a:ext uri="{9D8B030D-6E8A-4147-A177-3AD203B41FA5}">
                      <a16:colId xmlns:a16="http://schemas.microsoft.com/office/drawing/2014/main" val="2528481860"/>
                    </a:ext>
                  </a:extLst>
                </a:gridCol>
              </a:tblGrid>
              <a:tr h="548095">
                <a:tc>
                  <a:txBody>
                    <a:bodyPr/>
                    <a:lstStyle/>
                    <a:p>
                      <a:pPr algn="ctr"/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less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ful</a:t>
                      </a:r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err="1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ment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>
                          <a:solidFill>
                            <a:schemeClr val="tx1"/>
                          </a:solidFill>
                          <a:latin typeface="Quicksand" panose="02000503000000000000" pitchFamily="2" charset="0"/>
                        </a:rPr>
                        <a:t>ness</a:t>
                      </a:r>
                      <a:endParaRPr lang="en-GB" b="1" dirty="0" smtClean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760342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8919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272211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821319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521757"/>
                  </a:ext>
                </a:extLst>
              </a:tr>
              <a:tr h="548095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Quicksand" panose="02000503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5255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242" y="70601"/>
            <a:ext cx="8362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Rule:</a:t>
            </a:r>
            <a:r>
              <a:rPr lang="en-GB" sz="32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GB" sz="32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suffixes ‘</a:t>
            </a:r>
            <a:r>
              <a:rPr lang="en-GB" sz="3200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ful</a:t>
            </a:r>
            <a:r>
              <a:rPr lang="en-GB" sz="32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’ ‘less’ ‘</a:t>
            </a:r>
            <a:r>
              <a:rPr lang="en-GB" sz="3200" u="sng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ment</a:t>
            </a:r>
            <a:r>
              <a:rPr lang="en-GB" sz="3200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’ ‘ness’</a:t>
            </a:r>
            <a:endParaRPr lang="en-GB" sz="32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0488" y="6099980"/>
            <a:ext cx="10807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fright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770" y="4579778"/>
            <a:ext cx="1112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excite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0628" y="5816840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wonder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4028" y="4760314"/>
            <a:ext cx="1047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heart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8558" y="4748223"/>
            <a:ext cx="10704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grace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878" y="6011560"/>
            <a:ext cx="9204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rude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7692" y="5377424"/>
            <a:ext cx="1205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happy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9472" y="4562804"/>
            <a:ext cx="1084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agree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033" y="4467927"/>
            <a:ext cx="1149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worth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607" y="5377425"/>
            <a:ext cx="1036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great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4806" y="5232065"/>
            <a:ext cx="1242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breath</a:t>
            </a:r>
            <a:endParaRPr lang="en-GB" sz="3200" dirty="0">
              <a:latin typeface="SassoonPrimaryInfa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7654" y="6011560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latin typeface="SassoonPrimaryInfant" pitchFamily="2" charset="0"/>
              </a:rPr>
              <a:t>equip</a:t>
            </a:r>
            <a:endParaRPr lang="en-GB" sz="3200" dirty="0">
              <a:latin typeface="SassoonPrimaryInfa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87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3137</TotalTime>
  <Words>225</Words>
  <Application>Microsoft Office PowerPoint</Application>
  <PresentationFormat>On-screen Show (4:3)</PresentationFormat>
  <Paragraphs>114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Quicksand</vt:lpstr>
      <vt:lpstr>SassoonPrimaryInfant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Hawman</dc:creator>
  <cp:lastModifiedBy>Emma Hawman</cp:lastModifiedBy>
  <cp:revision>18</cp:revision>
  <dcterms:created xsi:type="dcterms:W3CDTF">2017-10-12T06:53:05Z</dcterms:created>
  <dcterms:modified xsi:type="dcterms:W3CDTF">2018-04-28T08:56:05Z</dcterms:modified>
</cp:coreProperties>
</file>