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 id="257" r:id="rId7"/>
  </p:sldIdLst>
  <p:sldSz cy="5143500" cx="9144000"/>
  <p:notesSz cx="6858000" cy="9144000"/>
  <p:embeddedFontLst>
    <p:embeddedFont>
      <p:font typeface="Raleway"/>
      <p:regular r:id="rId8"/>
      <p:bold r:id="rId9"/>
      <p:italic r:id="rId10"/>
      <p:boldItalic r:id="rId11"/>
    </p:embeddedFont>
    <p:embeddedFont>
      <p:font typeface="Righteous"/>
      <p:regular r:id="rId1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font" Target="fonts/Raleway-boldItalic.fntdata"/><Relationship Id="rId10" Type="http://schemas.openxmlformats.org/officeDocument/2006/relationships/font" Target="fonts/Raleway-italic.fntdata"/><Relationship Id="rId12" Type="http://schemas.openxmlformats.org/officeDocument/2006/relationships/font" Target="fonts/Righteous-regular.fntdata"/><Relationship Id="rId9" Type="http://schemas.openxmlformats.org/officeDocument/2006/relationships/font" Target="fonts/Raleway-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font" Target="fonts/Raleway-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 name="Shape 50"/>
        <p:cNvGrpSpPr/>
        <p:nvPr/>
      </p:nvGrpSpPr>
      <p:grpSpPr>
        <a:xfrm>
          <a:off x="0" y="0"/>
          <a:ext cx="0" cy="0"/>
          <a:chOff x="0" y="0"/>
          <a:chExt cx="0" cy="0"/>
        </a:xfrm>
      </p:grpSpPr>
      <p:sp>
        <p:nvSpPr>
          <p:cNvPr id="51" name="Google Shape;51;g83a0a717e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83a0a717e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1" name="Shape 71"/>
        <p:cNvGrpSpPr/>
        <p:nvPr/>
      </p:nvGrpSpPr>
      <p:grpSpPr>
        <a:xfrm>
          <a:off x="0" y="0"/>
          <a:ext cx="0" cy="0"/>
          <a:chOff x="0" y="0"/>
          <a:chExt cx="0" cy="0"/>
        </a:xfrm>
      </p:grpSpPr>
      <p:sp>
        <p:nvSpPr>
          <p:cNvPr id="72" name="Google Shape;72;g83a0a717e9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83a0a717e9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hyperlink" Target="http://www.youtube.com/watch?v=09Rnq-FhnGs" TargetMode="External"/><Relationship Id="rId4" Type="http://schemas.openxmlformats.org/officeDocument/2006/relationships/image" Target="../media/image2.jpg"/><Relationship Id="rId11" Type="http://schemas.openxmlformats.org/officeDocument/2006/relationships/hyperlink" Target="http://www.youtube.com/watch?v=0fL-pn80s-c" TargetMode="External"/><Relationship Id="rId10" Type="http://schemas.openxmlformats.org/officeDocument/2006/relationships/image" Target="../media/image3.jpg"/><Relationship Id="rId12" Type="http://schemas.openxmlformats.org/officeDocument/2006/relationships/image" Target="../media/image4.jpg"/><Relationship Id="rId9" Type="http://schemas.openxmlformats.org/officeDocument/2006/relationships/hyperlink" Target="http://www.youtube.com/watch?v=hnpQrMqDoqE" TargetMode="External"/><Relationship Id="rId5" Type="http://schemas.openxmlformats.org/officeDocument/2006/relationships/hyperlink" Target="http://www.youtube.com/watch?v=TZZlIKXcolo" TargetMode="External"/><Relationship Id="rId6" Type="http://schemas.openxmlformats.org/officeDocument/2006/relationships/image" Target="../media/image6.jpg"/><Relationship Id="rId7" Type="http://schemas.openxmlformats.org/officeDocument/2006/relationships/hyperlink" Target="http://www.youtube.com/watch?v=AlMfEL_sCYI" TargetMode="External"/><Relationship Id="rId8" Type="http://schemas.openxmlformats.org/officeDocument/2006/relationships/image" Target="../media/image5.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 name="Shape 53"/>
        <p:cNvGrpSpPr/>
        <p:nvPr/>
      </p:nvGrpSpPr>
      <p:grpSpPr>
        <a:xfrm>
          <a:off x="0" y="0"/>
          <a:ext cx="0" cy="0"/>
          <a:chOff x="0" y="0"/>
          <a:chExt cx="0" cy="0"/>
        </a:xfrm>
      </p:grpSpPr>
      <p:sp>
        <p:nvSpPr>
          <p:cNvPr id="54" name="Google Shape;54;p13"/>
          <p:cNvSpPr/>
          <p:nvPr/>
        </p:nvSpPr>
        <p:spPr>
          <a:xfrm>
            <a:off x="-12100" y="-17400"/>
            <a:ext cx="9144000" cy="5143500"/>
          </a:xfrm>
          <a:prstGeom prst="rect">
            <a:avLst/>
          </a:prstGeom>
          <a:solidFill>
            <a:srgbClr val="F3F3F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3"/>
          <p:cNvSpPr/>
          <p:nvPr/>
        </p:nvSpPr>
        <p:spPr>
          <a:xfrm>
            <a:off x="96825" y="91525"/>
            <a:ext cx="2886900" cy="2420400"/>
          </a:xfrm>
          <a:prstGeom prst="rect">
            <a:avLst/>
          </a:prstGeom>
          <a:solidFill>
            <a:srgbClr val="EA9999"/>
          </a:solidFill>
          <a:ln cap="flat" cmpd="sng" w="19050">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3000">
                <a:latin typeface="Righteous"/>
                <a:ea typeface="Righteous"/>
                <a:cs typeface="Righteous"/>
                <a:sym typeface="Righteous"/>
              </a:rPr>
              <a:t>S T R E S S</a:t>
            </a:r>
            <a:endParaRPr b="1" sz="3000">
              <a:latin typeface="Righteous"/>
              <a:ea typeface="Righteous"/>
              <a:cs typeface="Righteous"/>
              <a:sym typeface="Righteous"/>
            </a:endParaRPr>
          </a:p>
          <a:p>
            <a:pPr indent="0" lvl="0" marL="0" rtl="0" algn="ctr">
              <a:spcBef>
                <a:spcPts val="0"/>
              </a:spcBef>
              <a:spcAft>
                <a:spcPts val="0"/>
              </a:spcAft>
              <a:buNone/>
            </a:pPr>
            <a:r>
              <a:t/>
            </a:r>
            <a:endParaRPr>
              <a:latin typeface="Raleway"/>
              <a:ea typeface="Raleway"/>
              <a:cs typeface="Raleway"/>
              <a:sym typeface="Raleway"/>
            </a:endParaRPr>
          </a:p>
          <a:p>
            <a:pPr indent="0" lvl="0" marL="0" rtl="0" algn="ctr">
              <a:spcBef>
                <a:spcPts val="0"/>
              </a:spcBef>
              <a:spcAft>
                <a:spcPts val="0"/>
              </a:spcAft>
              <a:buNone/>
            </a:pPr>
            <a:r>
              <a:rPr lang="en">
                <a:latin typeface="Raleway"/>
                <a:ea typeface="Raleway"/>
                <a:cs typeface="Raleway"/>
                <a:sym typeface="Raleway"/>
              </a:rPr>
              <a:t>This is a natural feeling you may have. It feels like a build up of pressure or of tension, and can sometimes impact on the way you think, feel and react to situations. You might feel sad or angry when you are stressed.</a:t>
            </a:r>
            <a:endParaRPr>
              <a:latin typeface="Raleway"/>
              <a:ea typeface="Raleway"/>
              <a:cs typeface="Raleway"/>
              <a:sym typeface="Raleway"/>
            </a:endParaRPr>
          </a:p>
        </p:txBody>
      </p:sp>
      <p:sp>
        <p:nvSpPr>
          <p:cNvPr id="56" name="Google Shape;56;p13"/>
          <p:cNvSpPr/>
          <p:nvPr/>
        </p:nvSpPr>
        <p:spPr>
          <a:xfrm>
            <a:off x="3128550" y="91525"/>
            <a:ext cx="2886900" cy="2420400"/>
          </a:xfrm>
          <a:prstGeom prst="rect">
            <a:avLst/>
          </a:prstGeom>
          <a:solidFill>
            <a:srgbClr val="FCE5CD"/>
          </a:solidFill>
          <a:ln cap="flat" cmpd="sng" w="19050">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t/>
            </a:r>
            <a:endParaRPr sz="1800"/>
          </a:p>
        </p:txBody>
      </p:sp>
      <p:sp>
        <p:nvSpPr>
          <p:cNvPr id="57" name="Google Shape;57;p13"/>
          <p:cNvSpPr/>
          <p:nvPr/>
        </p:nvSpPr>
        <p:spPr>
          <a:xfrm>
            <a:off x="6162350" y="91525"/>
            <a:ext cx="2886900" cy="2420400"/>
          </a:xfrm>
          <a:prstGeom prst="rect">
            <a:avLst/>
          </a:prstGeom>
          <a:solidFill>
            <a:srgbClr val="EAD1DC"/>
          </a:solid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13"/>
          <p:cNvSpPr/>
          <p:nvPr/>
        </p:nvSpPr>
        <p:spPr>
          <a:xfrm>
            <a:off x="94750" y="2620475"/>
            <a:ext cx="2886900" cy="2420400"/>
          </a:xfrm>
          <a:prstGeom prst="rect">
            <a:avLst/>
          </a:prstGeom>
          <a:solidFill>
            <a:srgbClr val="FFE599"/>
          </a:solid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13"/>
          <p:cNvSpPr/>
          <p:nvPr/>
        </p:nvSpPr>
        <p:spPr>
          <a:xfrm>
            <a:off x="3128550" y="2620475"/>
            <a:ext cx="2886900" cy="2420400"/>
          </a:xfrm>
          <a:prstGeom prst="rect">
            <a:avLst/>
          </a:prstGeom>
          <a:solidFill>
            <a:srgbClr val="C9DAF8"/>
          </a:solid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13"/>
          <p:cNvSpPr/>
          <p:nvPr/>
        </p:nvSpPr>
        <p:spPr>
          <a:xfrm>
            <a:off x="6162350" y="2620475"/>
            <a:ext cx="2886900" cy="2420400"/>
          </a:xfrm>
          <a:prstGeom prst="rect">
            <a:avLst/>
          </a:prstGeom>
          <a:solidFill>
            <a:srgbClr val="B6D7A8"/>
          </a:solid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What is stress? This video by http://videoskine.com defines stress as a condition that occurs when there's a gap between what you aspire to achieve and what you are able to." id="61" name="Google Shape;61;p13" title="What is Stress?">
            <a:hlinkClick r:id="rId3"/>
          </p:cNvPr>
          <p:cNvPicPr preferRelativeResize="0"/>
          <p:nvPr/>
        </p:nvPicPr>
        <p:blipFill>
          <a:blip r:embed="rId4">
            <a:alphaModFix/>
          </a:blip>
          <a:stretch>
            <a:fillRect/>
          </a:stretch>
        </p:blipFill>
        <p:spPr>
          <a:xfrm>
            <a:off x="3522125" y="731225"/>
            <a:ext cx="2101800" cy="1576350"/>
          </a:xfrm>
          <a:prstGeom prst="rect">
            <a:avLst/>
          </a:prstGeom>
          <a:noFill/>
          <a:ln>
            <a:noFill/>
          </a:ln>
        </p:spPr>
      </p:pic>
      <p:sp>
        <p:nvSpPr>
          <p:cNvPr id="62" name="Google Shape;62;p13"/>
          <p:cNvSpPr txBox="1"/>
          <p:nvPr/>
        </p:nvSpPr>
        <p:spPr>
          <a:xfrm>
            <a:off x="3162137" y="188350"/>
            <a:ext cx="2821800" cy="484200"/>
          </a:xfrm>
          <a:prstGeom prst="rect">
            <a:avLst/>
          </a:prstGeom>
          <a:solidFill>
            <a:srgbClr val="FCE5CD"/>
          </a:solid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1800">
                <a:solidFill>
                  <a:schemeClr val="dk1"/>
                </a:solidFill>
                <a:latin typeface="Righteous"/>
                <a:ea typeface="Righteous"/>
                <a:cs typeface="Righteous"/>
                <a:sym typeface="Righteous"/>
              </a:rPr>
              <a:t>What actually is stress?</a:t>
            </a:r>
            <a:endParaRPr sz="1800">
              <a:solidFill>
                <a:schemeClr val="dk1"/>
              </a:solidFill>
              <a:latin typeface="Righteous"/>
              <a:ea typeface="Righteous"/>
              <a:cs typeface="Righteous"/>
              <a:sym typeface="Righteous"/>
            </a:endParaRPr>
          </a:p>
          <a:p>
            <a:pPr indent="0" lvl="0" marL="0" rtl="0" algn="l">
              <a:spcBef>
                <a:spcPts val="0"/>
              </a:spcBef>
              <a:spcAft>
                <a:spcPts val="0"/>
              </a:spcAft>
              <a:buNone/>
            </a:pPr>
            <a:r>
              <a:t/>
            </a:r>
            <a:endParaRPr>
              <a:latin typeface="Righteous"/>
              <a:ea typeface="Righteous"/>
              <a:cs typeface="Righteous"/>
              <a:sym typeface="Righteous"/>
            </a:endParaRPr>
          </a:p>
        </p:txBody>
      </p:sp>
      <p:sp>
        <p:nvSpPr>
          <p:cNvPr id="63" name="Google Shape;63;p13"/>
          <p:cNvSpPr txBox="1"/>
          <p:nvPr/>
        </p:nvSpPr>
        <p:spPr>
          <a:xfrm>
            <a:off x="6194900" y="188350"/>
            <a:ext cx="2821800" cy="484200"/>
          </a:xfrm>
          <a:prstGeom prst="rect">
            <a:avLst/>
          </a:prstGeom>
          <a:solidFill>
            <a:srgbClr val="EAD1D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700">
                <a:solidFill>
                  <a:schemeClr val="dk1"/>
                </a:solidFill>
                <a:latin typeface="Righteous"/>
                <a:ea typeface="Righteous"/>
                <a:cs typeface="Righteous"/>
                <a:sym typeface="Righteous"/>
              </a:rPr>
              <a:t>Possible effects of stress:</a:t>
            </a:r>
            <a:endParaRPr sz="1700">
              <a:latin typeface="Righteous"/>
              <a:ea typeface="Righteous"/>
              <a:cs typeface="Righteous"/>
              <a:sym typeface="Righteous"/>
            </a:endParaRPr>
          </a:p>
        </p:txBody>
      </p:sp>
      <p:pic>
        <p:nvPicPr>
          <p:cNvPr descr="It's always something: family, work, money, your health. Understanding stress is an important part of learning how to manage your stress. Learn about the types of stress and the effects stress has on your mind and body." id="64" name="Google Shape;64;p13" title="Effects of Stress">
            <a:hlinkClick r:id="rId5"/>
          </p:cNvPr>
          <p:cNvPicPr preferRelativeResize="0"/>
          <p:nvPr/>
        </p:nvPicPr>
        <p:blipFill>
          <a:blip r:embed="rId6">
            <a:alphaModFix/>
          </a:blip>
          <a:stretch>
            <a:fillRect/>
          </a:stretch>
        </p:blipFill>
        <p:spPr>
          <a:xfrm>
            <a:off x="6554900" y="731225"/>
            <a:ext cx="2101800" cy="1576350"/>
          </a:xfrm>
          <a:prstGeom prst="rect">
            <a:avLst/>
          </a:prstGeom>
          <a:noFill/>
          <a:ln>
            <a:noFill/>
          </a:ln>
        </p:spPr>
      </p:pic>
      <p:sp>
        <p:nvSpPr>
          <p:cNvPr id="65" name="Google Shape;65;p13"/>
          <p:cNvSpPr txBox="1"/>
          <p:nvPr/>
        </p:nvSpPr>
        <p:spPr>
          <a:xfrm>
            <a:off x="127300" y="2724925"/>
            <a:ext cx="2821800" cy="484200"/>
          </a:xfrm>
          <a:prstGeom prst="rect">
            <a:avLst/>
          </a:prstGeom>
          <a:solidFill>
            <a:srgbClr val="FFE599"/>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a:solidFill>
                  <a:schemeClr val="dk1"/>
                </a:solidFill>
                <a:latin typeface="Righteous"/>
                <a:ea typeface="Righteous"/>
                <a:cs typeface="Righteous"/>
                <a:sym typeface="Righteous"/>
              </a:rPr>
              <a:t>Possible impacts on the body:</a:t>
            </a:r>
            <a:endParaRPr>
              <a:latin typeface="Righteous"/>
              <a:ea typeface="Righteous"/>
              <a:cs typeface="Righteous"/>
              <a:sym typeface="Righteous"/>
            </a:endParaRPr>
          </a:p>
        </p:txBody>
      </p:sp>
      <p:pic>
        <p:nvPicPr>
          <p:cNvPr descr="Stress will set your mind racing with worries and anxieties. Doctors say such intense thoughts will keep you awake. Even worse, lack of sleep can cause yet more stress. While you're trying to get a decent night's when dealing with stress, it can even make your acne worse. &#10;&#10;Tech Insider tells you all you need to know about tech: gadgets, how-to's, gaming, science, digital culture, and more. &#10;Subscribe to our channel and visit us at: http://www.businessinsider.com/sai&#10;TI on Facebook: https://www.facebook.com/techinsider&#10;TI on Instagram: https://www.instagram.com/tech_insider/&#10;TI on Twitter: https://twitter.com/techinsider" id="66" name="Google Shape;66;p13" title="Terrible Symptoms Of Stress On The Body">
            <a:hlinkClick r:id="rId7"/>
          </p:cNvPr>
          <p:cNvPicPr preferRelativeResize="0"/>
          <p:nvPr/>
        </p:nvPicPr>
        <p:blipFill>
          <a:blip r:embed="rId8">
            <a:alphaModFix/>
          </a:blip>
          <a:stretch>
            <a:fillRect/>
          </a:stretch>
        </p:blipFill>
        <p:spPr>
          <a:xfrm>
            <a:off x="487300" y="3209125"/>
            <a:ext cx="2101800" cy="1576350"/>
          </a:xfrm>
          <a:prstGeom prst="rect">
            <a:avLst/>
          </a:prstGeom>
          <a:noFill/>
          <a:ln>
            <a:noFill/>
          </a:ln>
        </p:spPr>
      </p:pic>
      <p:pic>
        <p:nvPicPr>
          <p:cNvPr descr="Subscribe and 🔔 to OFFICIAL BBC YouTube 👉 https://bit.ly/2IXqEIn&#10;Stream original BBC programmes FIRST on BBC iPlayer 👉 https://bbc.in/2J18jYJ&#10;&#10;Brainsmart website:  &#10;http://www.bbc.co.uk/scotland/brainsmart/ &#10; &#10;Stress is all too natural. But here are some tips for keeping it under control.&#10;&#10;#bbc&#10;All our TV channels and S4C are available to watch live through BBC iPlayer, although some programmes may not be available to stream online due to rights. If you would like to read more on what types of programmes are available to watch live, check the 'Are all programmes that are broadcast available on BBC iPlayer?' FAQ 👉 https://bbc.in/2m8ks6v." id="67" name="Google Shape;67;p13" title="Managing Stress - Brainsmart - BBC">
            <a:hlinkClick r:id="rId9"/>
          </p:cNvPr>
          <p:cNvPicPr preferRelativeResize="0"/>
          <p:nvPr/>
        </p:nvPicPr>
        <p:blipFill>
          <a:blip r:embed="rId10">
            <a:alphaModFix/>
          </a:blip>
          <a:stretch>
            <a:fillRect/>
          </a:stretch>
        </p:blipFill>
        <p:spPr>
          <a:xfrm>
            <a:off x="3521100" y="3209125"/>
            <a:ext cx="2101800" cy="1576350"/>
          </a:xfrm>
          <a:prstGeom prst="rect">
            <a:avLst/>
          </a:prstGeom>
          <a:noFill/>
          <a:ln>
            <a:noFill/>
          </a:ln>
        </p:spPr>
      </p:pic>
      <p:sp>
        <p:nvSpPr>
          <p:cNvPr id="68" name="Google Shape;68;p13"/>
          <p:cNvSpPr txBox="1"/>
          <p:nvPr/>
        </p:nvSpPr>
        <p:spPr>
          <a:xfrm>
            <a:off x="3161100" y="2724925"/>
            <a:ext cx="2821800" cy="484200"/>
          </a:xfrm>
          <a:prstGeom prst="rect">
            <a:avLst/>
          </a:prstGeom>
          <a:solidFill>
            <a:srgbClr val="C9DAF8"/>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600">
                <a:solidFill>
                  <a:schemeClr val="dk1"/>
                </a:solidFill>
                <a:latin typeface="Righteous"/>
                <a:ea typeface="Righteous"/>
                <a:cs typeface="Righteous"/>
                <a:sym typeface="Righteous"/>
              </a:rPr>
              <a:t>How can I manage stress?</a:t>
            </a:r>
            <a:endParaRPr sz="1600">
              <a:latin typeface="Righteous"/>
              <a:ea typeface="Righteous"/>
              <a:cs typeface="Righteous"/>
              <a:sym typeface="Righteous"/>
            </a:endParaRPr>
          </a:p>
        </p:txBody>
      </p:sp>
      <p:pic>
        <p:nvPicPr>
          <p:cNvPr descr="Wellcasters relax! Too much stress in your life causes headaches, high blood pressure, tummy aches, memory loss and all other kinds of nasty stuff. But, how can you tell if you are showing stress symptoms? Check out our video for advice on how to tell when you're stressed out and simple tips to relieve tension quickly. From little things you can do everyday to promote relaxation to strategies to cool off when you're in the heat of the moment, we've got advice on the best ways to sit back and relax!&#10;&#10;Check out some other awesome episodes of WellCast:&#10;&#10;1. Inside Puberty http://www.youtube.com/watch?v=Rsj6dW...&#10;2. Coping With Grief http://goo.gl/aD4OH &#10;3. Ways to Stop Bullying http://goo.gl/WOzSy &#10;4. Dealing With Rejection http://goo.gl/f3Pw5 &#10;5. Party Survival Guide for Introverts http://goo.gl/WYZVe &#10;&#10;Want a packaged deal? Check out our playlists!&#10;&#10;1. Top 10 Most Popular WellCast Videos http://goo.gl/nDrJC&#10;2. For Our Introvert Friends http://goo.gl/CeYbO&#10;3. Tips for your Social Life http://goo.gl/ZKkrS&#10;4. Our Relationship and Dating Advice http://goo.gl/ODZZf&#10;5. Study Tips for School! http://goo.gl/0hRQ8&#10;&#10;ABOUT WELLCAST:&#10;&#10;In this twice-a-week show, we explore the physical, mental and emotional paths to wellness. With an emphasis on education, the show addresses both the latest trends and long-standing practices of wellness—everything from the efficacy of the gratitude experiment to the importance of sunshine and vitamin D. Follow along as your host, Kate, guides you through a bi-weekly journaling exercises that helps you apply what you've learned. The ultimate goal: one year, one show, one journal, one collective journey to wellness.&#10;&#10;Sign up for our WellCast newsletter for more of the love, lolz and happy! http://goo.gl/GTLhb&#10;&#10;Like us on Facebook! http://goo.gl/0DHVJ&#10;Follow us on Twitter! http://goo.gl/Ylcv6&#10;Find us on Google+ http://goo.gl/ylCVT&#10;Follow us on Tumblr! http://goo.gl/Ds3TB&#10;Follow us on Instagram! http://goo.gl/q3IUC&#10;Follow us on Pinterest! http://goo.gl/lNhu2" id="69" name="Google Shape;69;p13" title="Stress Management Strategies: Ways to Unwind">
            <a:hlinkClick r:id="rId11"/>
          </p:cNvPr>
          <p:cNvPicPr preferRelativeResize="0"/>
          <p:nvPr/>
        </p:nvPicPr>
        <p:blipFill>
          <a:blip r:embed="rId12">
            <a:alphaModFix/>
          </a:blip>
          <a:stretch>
            <a:fillRect/>
          </a:stretch>
        </p:blipFill>
        <p:spPr>
          <a:xfrm>
            <a:off x="6554900" y="3209125"/>
            <a:ext cx="2101800" cy="1576350"/>
          </a:xfrm>
          <a:prstGeom prst="rect">
            <a:avLst/>
          </a:prstGeom>
          <a:noFill/>
          <a:ln>
            <a:noFill/>
          </a:ln>
        </p:spPr>
      </p:pic>
      <p:sp>
        <p:nvSpPr>
          <p:cNvPr id="70" name="Google Shape;70;p13"/>
          <p:cNvSpPr txBox="1"/>
          <p:nvPr/>
        </p:nvSpPr>
        <p:spPr>
          <a:xfrm>
            <a:off x="6194900" y="2724925"/>
            <a:ext cx="2821800" cy="484200"/>
          </a:xfrm>
          <a:prstGeom prst="rect">
            <a:avLst/>
          </a:prstGeom>
          <a:solidFill>
            <a:srgbClr val="B6D7A8"/>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500">
                <a:solidFill>
                  <a:schemeClr val="dk1"/>
                </a:solidFill>
                <a:latin typeface="Righteous"/>
                <a:ea typeface="Righteous"/>
                <a:cs typeface="Righteous"/>
                <a:sym typeface="Righteous"/>
              </a:rPr>
              <a:t>Strategies to reduce stress: </a:t>
            </a:r>
            <a:endParaRPr sz="1500">
              <a:latin typeface="Righteous"/>
              <a:ea typeface="Righteous"/>
              <a:cs typeface="Righteous"/>
              <a:sym typeface="Righteou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4" name="Shape 74"/>
        <p:cNvGrpSpPr/>
        <p:nvPr/>
      </p:nvGrpSpPr>
      <p:grpSpPr>
        <a:xfrm>
          <a:off x="0" y="0"/>
          <a:ext cx="0" cy="0"/>
          <a:chOff x="0" y="0"/>
          <a:chExt cx="0" cy="0"/>
        </a:xfrm>
      </p:grpSpPr>
      <p:sp>
        <p:nvSpPr>
          <p:cNvPr id="75" name="Google Shape;75;p14"/>
          <p:cNvSpPr/>
          <p:nvPr/>
        </p:nvSpPr>
        <p:spPr>
          <a:xfrm>
            <a:off x="-12100" y="-17400"/>
            <a:ext cx="9144000" cy="5143500"/>
          </a:xfrm>
          <a:prstGeom prst="rect">
            <a:avLst/>
          </a:prstGeom>
          <a:solidFill>
            <a:srgbClr val="F3F3F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4"/>
          <p:cNvSpPr txBox="1"/>
          <p:nvPr>
            <p:ph type="title"/>
          </p:nvPr>
        </p:nvSpPr>
        <p:spPr>
          <a:xfrm>
            <a:off x="311700" y="482775"/>
            <a:ext cx="38637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 sz="3000">
                <a:latin typeface="Righteous"/>
                <a:ea typeface="Righteous"/>
                <a:cs typeface="Righteous"/>
                <a:sym typeface="Righteous"/>
              </a:rPr>
              <a:t>YOUR TASK:</a:t>
            </a:r>
            <a:endParaRPr/>
          </a:p>
        </p:txBody>
      </p:sp>
      <p:sp>
        <p:nvSpPr>
          <p:cNvPr id="77" name="Google Shape;77;p14"/>
          <p:cNvSpPr txBox="1"/>
          <p:nvPr>
            <p:ph idx="1" type="body"/>
          </p:nvPr>
        </p:nvSpPr>
        <p:spPr>
          <a:xfrm>
            <a:off x="281550" y="1256450"/>
            <a:ext cx="3924000" cy="3416400"/>
          </a:xfrm>
          <a:prstGeom prst="rect">
            <a:avLst/>
          </a:prstGeom>
        </p:spPr>
        <p:txBody>
          <a:bodyPr anchorCtr="0" anchor="t" bIns="91425" lIns="91425" spcFirstLastPara="1" rIns="91425" wrap="square" tIns="91425">
            <a:noAutofit/>
          </a:bodyPr>
          <a:lstStyle/>
          <a:p>
            <a:pPr indent="0" lvl="0" marL="0" rtl="0" algn="just">
              <a:spcBef>
                <a:spcPts val="0"/>
              </a:spcBef>
              <a:spcAft>
                <a:spcPts val="0"/>
              </a:spcAft>
              <a:buNone/>
            </a:pPr>
            <a:r>
              <a:rPr lang="en">
                <a:solidFill>
                  <a:srgbClr val="434343"/>
                </a:solidFill>
                <a:latin typeface="Raleway"/>
                <a:ea typeface="Raleway"/>
                <a:cs typeface="Raleway"/>
                <a:sym typeface="Raleway"/>
              </a:rPr>
              <a:t>Create a Stressful Day To Do List, like the example.</a:t>
            </a:r>
            <a:endParaRPr>
              <a:solidFill>
                <a:srgbClr val="434343"/>
              </a:solidFill>
              <a:latin typeface="Raleway"/>
              <a:ea typeface="Raleway"/>
              <a:cs typeface="Raleway"/>
              <a:sym typeface="Raleway"/>
            </a:endParaRPr>
          </a:p>
          <a:p>
            <a:pPr indent="0" lvl="0" marL="0" rtl="0" algn="just">
              <a:spcBef>
                <a:spcPts val="1600"/>
              </a:spcBef>
              <a:spcAft>
                <a:spcPts val="0"/>
              </a:spcAft>
              <a:buNone/>
            </a:pPr>
            <a:r>
              <a:rPr lang="en">
                <a:solidFill>
                  <a:srgbClr val="434343"/>
                </a:solidFill>
                <a:latin typeface="Raleway"/>
                <a:ea typeface="Raleway"/>
                <a:cs typeface="Raleway"/>
                <a:sym typeface="Raleway"/>
              </a:rPr>
              <a:t>Draw and label little pictures of things you can do, when you are feeling pressure/tension/stress!</a:t>
            </a:r>
            <a:endParaRPr>
              <a:solidFill>
                <a:srgbClr val="434343"/>
              </a:solidFill>
              <a:latin typeface="Raleway"/>
              <a:ea typeface="Raleway"/>
              <a:cs typeface="Raleway"/>
              <a:sym typeface="Raleway"/>
            </a:endParaRPr>
          </a:p>
          <a:p>
            <a:pPr indent="0" lvl="0" marL="0" rtl="0" algn="just">
              <a:spcBef>
                <a:spcPts val="1600"/>
              </a:spcBef>
              <a:spcAft>
                <a:spcPts val="1600"/>
              </a:spcAft>
              <a:buNone/>
            </a:pPr>
            <a:r>
              <a:rPr lang="en">
                <a:solidFill>
                  <a:srgbClr val="434343"/>
                </a:solidFill>
                <a:latin typeface="Raleway"/>
                <a:ea typeface="Raleway"/>
                <a:cs typeface="Raleway"/>
                <a:sym typeface="Raleway"/>
              </a:rPr>
              <a:t>Pop your picture up somewhere you can see it easily, to have a look at when you need to! If you have a device, take a photo. :)</a:t>
            </a:r>
            <a:endParaRPr>
              <a:solidFill>
                <a:srgbClr val="434343"/>
              </a:solidFill>
              <a:latin typeface="Raleway"/>
              <a:ea typeface="Raleway"/>
              <a:cs typeface="Raleway"/>
              <a:sym typeface="Raleway"/>
            </a:endParaRPr>
          </a:p>
        </p:txBody>
      </p:sp>
      <p:pic>
        <p:nvPicPr>
          <p:cNvPr descr="Stressful Day? 20 Things to Add to Your To-Do List - positively ..." id="78" name="Google Shape;78;p14"/>
          <p:cNvPicPr preferRelativeResize="0"/>
          <p:nvPr/>
        </p:nvPicPr>
        <p:blipFill>
          <a:blip r:embed="rId3">
            <a:alphaModFix/>
          </a:blip>
          <a:stretch>
            <a:fillRect/>
          </a:stretch>
        </p:blipFill>
        <p:spPr>
          <a:xfrm>
            <a:off x="4690800" y="579588"/>
            <a:ext cx="3984325" cy="398432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